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60" r:id="rId3"/>
    <p:sldId id="257" r:id="rId4"/>
    <p:sldId id="258" r:id="rId5"/>
    <p:sldId id="261" r:id="rId6"/>
    <p:sldId id="259" r:id="rId7"/>
  </p:sldIdLst>
  <p:sldSz cx="12192000" cy="6858000"/>
  <p:notesSz cx="6858000" cy="9144000"/>
  <p:embeddedFontLst>
    <p:embeddedFont>
      <p:font typeface="Yu Gothic" panose="020B0400000000000000" pitchFamily="50" charset="-128"/>
      <p:regular r:id="rId9"/>
      <p:bold r:id="rId10"/>
    </p:embeddedFont>
    <p:embeddedFont>
      <p:font typeface="Montserrat" panose="00000500000000000000" pitchFamily="2" charset="0"/>
      <p:regular r:id="rId11"/>
      <p:bold r:id="rId12"/>
      <p:italic r:id="rId13"/>
      <p:boldItalic r:id="rId14"/>
    </p:embeddedFont>
    <p:embeddedFont>
      <p:font typeface="Noto Sans JP" panose="020B0200000000000000" pitchFamily="50" charset="-128"/>
      <p:regular r:id="rId15"/>
      <p:bold r:id="rId16"/>
    </p:embeddedFont>
    <p:embeddedFont>
      <p:font typeface="メイリオ" panose="020B0604030504040204" pitchFamily="50" charset="-128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18E27E-6899-45B7-A746-E8F8F4648F4C}" v="3" dt="2026-08-29T23:51:57.9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4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theme" Target="theme/theme1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秀樹 前田" userId="a04cd027350c075a" providerId="LiveId" clId="{778B8DEC-6FD4-479D-8596-D0B2BB418884}"/>
    <pc:docChg chg="custSel modSld">
      <pc:chgData name="秀樹 前田" userId="a04cd027350c075a" providerId="LiveId" clId="{778B8DEC-6FD4-479D-8596-D0B2BB418884}" dt="2026-08-30T00:04:36.867" v="246" actId="14100"/>
      <pc:docMkLst>
        <pc:docMk/>
      </pc:docMkLst>
      <pc:sldChg chg="modSp mod">
        <pc:chgData name="秀樹 前田" userId="a04cd027350c075a" providerId="LiveId" clId="{778B8DEC-6FD4-479D-8596-D0B2BB418884}" dt="2026-08-29T23:45:27.430" v="61" actId="20577"/>
        <pc:sldMkLst>
          <pc:docMk/>
          <pc:sldMk cId="0" sldId="256"/>
        </pc:sldMkLst>
        <pc:spChg chg="mod">
          <ac:chgData name="秀樹 前田" userId="a04cd027350c075a" providerId="LiveId" clId="{778B8DEC-6FD4-479D-8596-D0B2BB418884}" dt="2026-08-29T23:45:27.430" v="61" actId="20577"/>
          <ac:spMkLst>
            <pc:docMk/>
            <pc:sldMk cId="0" sldId="256"/>
            <ac:spMk id="89" creationId="{00000000-0000-0000-0000-000000000000}"/>
          </ac:spMkLst>
        </pc:spChg>
      </pc:sldChg>
      <pc:sldChg chg="modSp mod">
        <pc:chgData name="秀樹 前田" userId="a04cd027350c075a" providerId="LiveId" clId="{778B8DEC-6FD4-479D-8596-D0B2BB418884}" dt="2026-08-29T23:53:00.508" v="167" actId="207"/>
        <pc:sldMkLst>
          <pc:docMk/>
          <pc:sldMk cId="0" sldId="258"/>
        </pc:sldMkLst>
        <pc:spChg chg="mod">
          <ac:chgData name="秀樹 前田" userId="a04cd027350c075a" providerId="LiveId" clId="{778B8DEC-6FD4-479D-8596-D0B2BB418884}" dt="2026-08-29T23:52:48.025" v="166" actId="20577"/>
          <ac:spMkLst>
            <pc:docMk/>
            <pc:sldMk cId="0" sldId="258"/>
            <ac:spMk id="119" creationId="{00000000-0000-0000-0000-000000000000}"/>
          </ac:spMkLst>
        </pc:spChg>
        <pc:spChg chg="mod">
          <ac:chgData name="秀樹 前田" userId="a04cd027350c075a" providerId="LiveId" clId="{778B8DEC-6FD4-479D-8596-D0B2BB418884}" dt="2026-08-29T23:53:00.508" v="167" actId="207"/>
          <ac:spMkLst>
            <pc:docMk/>
            <pc:sldMk cId="0" sldId="258"/>
            <ac:spMk id="121" creationId="{00000000-0000-0000-0000-000000000000}"/>
          </ac:spMkLst>
        </pc:spChg>
      </pc:sldChg>
      <pc:sldChg chg="addSp delSp modSp mod">
        <pc:chgData name="秀樹 前田" userId="a04cd027350c075a" providerId="LiveId" clId="{778B8DEC-6FD4-479D-8596-D0B2BB418884}" dt="2026-08-30T00:04:36.867" v="246" actId="14100"/>
        <pc:sldMkLst>
          <pc:docMk/>
          <pc:sldMk cId="0" sldId="260"/>
        </pc:sldMkLst>
        <pc:spChg chg="add mod">
          <ac:chgData name="秀樹 前田" userId="a04cd027350c075a" providerId="LiveId" clId="{778B8DEC-6FD4-479D-8596-D0B2BB418884}" dt="2026-08-29T23:49:18.526" v="125" actId="1076"/>
          <ac:spMkLst>
            <pc:docMk/>
            <pc:sldMk cId="0" sldId="260"/>
            <ac:spMk id="2" creationId="{C0CB6417-9593-14F8-433D-B02C15BB6C52}"/>
          </ac:spMkLst>
        </pc:spChg>
        <pc:spChg chg="mod">
          <ac:chgData name="秀樹 前田" userId="a04cd027350c075a" providerId="LiveId" clId="{778B8DEC-6FD4-479D-8596-D0B2BB418884}" dt="2026-08-29T23:49:02.816" v="123" actId="1076"/>
          <ac:spMkLst>
            <pc:docMk/>
            <pc:sldMk cId="0" sldId="260"/>
            <ac:spMk id="4" creationId="{94B0928D-E7BA-BBC9-8CF6-B2C84649F7CD}"/>
          </ac:spMkLst>
        </pc:spChg>
        <pc:spChg chg="mod">
          <ac:chgData name="秀樹 前田" userId="a04cd027350c075a" providerId="LiveId" clId="{778B8DEC-6FD4-479D-8596-D0B2BB418884}" dt="2026-08-29T23:47:48.774" v="104" actId="20577"/>
          <ac:spMkLst>
            <pc:docMk/>
            <pc:sldMk cId="0" sldId="260"/>
            <ac:spMk id="14" creationId="{A29A1C96-7942-B9AB-1B4B-9D68B31FBBAC}"/>
          </ac:spMkLst>
        </pc:spChg>
        <pc:spChg chg="del mod">
          <ac:chgData name="秀樹 前田" userId="a04cd027350c075a" providerId="LiveId" clId="{778B8DEC-6FD4-479D-8596-D0B2BB418884}" dt="2026-08-30T00:03:58.062" v="238" actId="478"/>
          <ac:spMkLst>
            <pc:docMk/>
            <pc:sldMk cId="0" sldId="260"/>
            <ac:spMk id="15" creationId="{EC313B4D-3DDE-BFBE-2134-618C5ED9D46A}"/>
          </ac:spMkLst>
        </pc:spChg>
        <pc:spChg chg="add mod">
          <ac:chgData name="秀樹 前田" userId="a04cd027350c075a" providerId="LiveId" clId="{778B8DEC-6FD4-479D-8596-D0B2BB418884}" dt="2026-08-30T00:04:36.867" v="246" actId="14100"/>
          <ac:spMkLst>
            <pc:docMk/>
            <pc:sldMk cId="0" sldId="260"/>
            <ac:spMk id="17" creationId="{731B2128-6335-1155-1332-C21E7E88EB96}"/>
          </ac:spMkLst>
        </pc:spChg>
        <pc:spChg chg="mod">
          <ac:chgData name="秀樹 前田" userId="a04cd027350c075a" providerId="LiveId" clId="{778B8DEC-6FD4-479D-8596-D0B2BB418884}" dt="2026-08-29T23:49:24.085" v="126" actId="1076"/>
          <ac:spMkLst>
            <pc:docMk/>
            <pc:sldMk cId="0" sldId="260"/>
            <ac:spMk id="160" creationId="{00000000-0000-0000-0000-000000000000}"/>
          </ac:spMkLst>
        </pc:spChg>
      </pc:sldChg>
      <pc:sldChg chg="modSp mod">
        <pc:chgData name="秀樹 前田" userId="a04cd027350c075a" providerId="LiveId" clId="{778B8DEC-6FD4-479D-8596-D0B2BB418884}" dt="2026-08-29T23:55:32.119" v="237" actId="20577"/>
        <pc:sldMkLst>
          <pc:docMk/>
          <pc:sldMk cId="2150120810" sldId="261"/>
        </pc:sldMkLst>
        <pc:spChg chg="mod">
          <ac:chgData name="秀樹 前田" userId="a04cd027350c075a" providerId="LiveId" clId="{778B8DEC-6FD4-479D-8596-D0B2BB418884}" dt="2026-08-29T23:55:01.125" v="215" actId="207"/>
          <ac:spMkLst>
            <pc:docMk/>
            <pc:sldMk cId="2150120810" sldId="261"/>
            <ac:spMk id="149" creationId="{162D1C6F-6109-17D0-EEE0-A51BB58D3449}"/>
          </ac:spMkLst>
        </pc:spChg>
        <pc:spChg chg="mod">
          <ac:chgData name="秀樹 前田" userId="a04cd027350c075a" providerId="LiveId" clId="{778B8DEC-6FD4-479D-8596-D0B2BB418884}" dt="2026-08-23T07:02:29.421" v="59" actId="6549"/>
          <ac:spMkLst>
            <pc:docMk/>
            <pc:sldMk cId="2150120810" sldId="261"/>
            <ac:spMk id="152" creationId="{AF58AA74-61DA-17EA-E0DF-356C9DE967E1}"/>
          </ac:spMkLst>
        </pc:spChg>
        <pc:spChg chg="mod">
          <ac:chgData name="秀樹 前田" userId="a04cd027350c075a" providerId="LiveId" clId="{778B8DEC-6FD4-479D-8596-D0B2BB418884}" dt="2026-08-29T23:55:32.119" v="237" actId="20577"/>
          <ac:spMkLst>
            <pc:docMk/>
            <pc:sldMk cId="2150120810" sldId="261"/>
            <ac:spMk id="160" creationId="{EC05ADDE-C565-B7B2-D45E-FCB8AA3C33B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>
          <a:extLst>
            <a:ext uri="{FF2B5EF4-FFF2-40B4-BE49-F238E27FC236}">
              <a16:creationId xmlns:a16="http://schemas.microsoft.com/office/drawing/2014/main" id="{0990D8D4-5601-F7E1-50EA-06BA72C00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5:notes">
            <a:extLst>
              <a:ext uri="{FF2B5EF4-FFF2-40B4-BE49-F238E27FC236}">
                <a16:creationId xmlns:a16="http://schemas.microsoft.com/office/drawing/2014/main" id="{5FCF62BB-95FD-B8C8-529E-4366855F23F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5:notes">
            <a:extLst>
              <a:ext uri="{FF2B5EF4-FFF2-40B4-BE49-F238E27FC236}">
                <a16:creationId xmlns:a16="http://schemas.microsoft.com/office/drawing/2014/main" id="{5C8F53E5-A4FE-2D37-7A0A-57566411E0E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646632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19C4671-9AD7-FE03-B9CF-F80FCFD70BC8}"/>
              </a:ext>
            </a:extLst>
          </p:cNvPr>
          <p:cNvSpPr/>
          <p:nvPr/>
        </p:nvSpPr>
        <p:spPr>
          <a:xfrm>
            <a:off x="435429" y="1890844"/>
            <a:ext cx="11385096" cy="35509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5" name="Google Shape;85;p13"/>
          <p:cNvSpPr txBox="1"/>
          <p:nvPr/>
        </p:nvSpPr>
        <p:spPr>
          <a:xfrm>
            <a:off x="7177" y="6095767"/>
            <a:ext cx="11601450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 dirty="0" err="1">
                <a:solidFill>
                  <a:srgbClr val="1E3A8A"/>
                </a:solidFill>
                <a:latin typeface="Montserrat"/>
                <a:ea typeface="Montserrat"/>
                <a:cs typeface="Montserrat"/>
                <a:sym typeface="Montserrat"/>
              </a:rPr>
              <a:t>Careepair</a:t>
            </a:r>
            <a:endParaRPr sz="4000" dirty="0"/>
          </a:p>
        </p:txBody>
      </p:sp>
      <p:sp>
        <p:nvSpPr>
          <p:cNvPr id="86" name="Google Shape;86;p13"/>
          <p:cNvSpPr txBox="1"/>
          <p:nvPr/>
        </p:nvSpPr>
        <p:spPr>
          <a:xfrm>
            <a:off x="283402" y="1263625"/>
            <a:ext cx="11049000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 dirty="0" err="1">
                <a:solidFill>
                  <a:srgbClr val="64748B"/>
                </a:solidFill>
                <a:latin typeface="Noto Sans JP"/>
                <a:ea typeface="Noto Sans JP"/>
                <a:cs typeface="Noto Sans JP"/>
                <a:sym typeface="Noto Sans JP"/>
              </a:rPr>
              <a:t>キャリア</a:t>
            </a:r>
            <a:r>
              <a:rPr lang="en-US" sz="3200" b="1" i="0" u="none" strike="noStrike" cap="none" dirty="0">
                <a:solidFill>
                  <a:srgbClr val="64748B"/>
                </a:solidFill>
                <a:latin typeface="Noto Sans JP"/>
                <a:ea typeface="Noto Sans JP"/>
                <a:cs typeface="Noto Sans JP"/>
                <a:sym typeface="Noto Sans JP"/>
              </a:rPr>
              <a:t> × </a:t>
            </a:r>
            <a:r>
              <a:rPr lang="en-US" sz="3200" b="1" i="0" u="none" strike="noStrike" cap="none" dirty="0" err="1">
                <a:solidFill>
                  <a:srgbClr val="64748B"/>
                </a:solidFill>
                <a:latin typeface="Noto Sans JP"/>
                <a:ea typeface="Noto Sans JP"/>
                <a:cs typeface="Noto Sans JP"/>
                <a:sym typeface="Noto Sans JP"/>
              </a:rPr>
              <a:t>お金のAI統合支援サービス「節目設計</a:t>
            </a:r>
            <a:r>
              <a:rPr lang="en-US" sz="3200" b="1" i="0" u="none" strike="noStrike" cap="none" dirty="0">
                <a:solidFill>
                  <a:srgbClr val="64748B"/>
                </a:solidFill>
                <a:latin typeface="Noto Sans JP"/>
                <a:ea typeface="Noto Sans JP"/>
                <a:cs typeface="Noto Sans JP"/>
                <a:sym typeface="Noto Sans JP"/>
              </a:rPr>
              <a:t>®」</a:t>
            </a:r>
            <a:endParaRPr sz="3200" b="1" dirty="0"/>
          </a:p>
        </p:txBody>
      </p:sp>
      <p:sp>
        <p:nvSpPr>
          <p:cNvPr id="87" name="Google Shape;87;p13"/>
          <p:cNvSpPr/>
          <p:nvPr/>
        </p:nvSpPr>
        <p:spPr>
          <a:xfrm>
            <a:off x="943114" y="2260437"/>
            <a:ext cx="6146618" cy="10789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-1771128" y="454456"/>
            <a:ext cx="110490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 err="1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社員の「不安」を「機会」に変え、組織の持続的成長を実現する</a:t>
            </a:r>
            <a:endParaRPr dirty="0"/>
          </a:p>
        </p:txBody>
      </p:sp>
      <p:sp>
        <p:nvSpPr>
          <p:cNvPr id="89" name="Google Shape;89;p13"/>
          <p:cNvSpPr txBox="1"/>
          <p:nvPr/>
        </p:nvSpPr>
        <p:spPr>
          <a:xfrm>
            <a:off x="272571" y="5656191"/>
            <a:ext cx="11049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2026/10/01 | </a:t>
            </a:r>
            <a:r>
              <a:rPr lang="en-US" sz="1500" b="0" i="0" u="none" strike="noStrike" cap="none" dirty="0" err="1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キャリアコンサルタント</a:t>
            </a:r>
            <a:r>
              <a:rPr lang="en-US" sz="1500" b="0" i="0" u="none" strike="noStrike" cap="none" dirty="0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 × AFP </a:t>
            </a:r>
            <a:r>
              <a:rPr lang="en-US" sz="1500" b="0" i="0" u="none" strike="noStrike" cap="none" dirty="0" err="1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統合モデル</a:t>
            </a:r>
            <a:endParaRPr dirty="0"/>
          </a:p>
        </p:txBody>
      </p:sp>
      <p:sp>
        <p:nvSpPr>
          <p:cNvPr id="2" name="object 5">
            <a:extLst>
              <a:ext uri="{FF2B5EF4-FFF2-40B4-BE49-F238E27FC236}">
                <a16:creationId xmlns:a16="http://schemas.microsoft.com/office/drawing/2014/main" id="{0DFCFF66-E246-AADB-7108-74C7EAF94A44}"/>
              </a:ext>
            </a:extLst>
          </p:cNvPr>
          <p:cNvSpPr txBox="1">
            <a:spLocks/>
          </p:cNvSpPr>
          <p:nvPr/>
        </p:nvSpPr>
        <p:spPr>
          <a:xfrm>
            <a:off x="1116782" y="2517146"/>
            <a:ext cx="5972950" cy="27710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" marR="5080" indent="635">
              <a:lnSpc>
                <a:spcPct val="117800"/>
              </a:lnSpc>
              <a:spcBef>
                <a:spcPts val="2350"/>
              </a:spcBef>
            </a:pPr>
            <a:r>
              <a:rPr lang="en-US" altLang="ja-JP" sz="2000" b="1" spc="-340" dirty="0"/>
              <a:t>3  5  </a:t>
            </a:r>
            <a:r>
              <a:rPr lang="ja-JP" altLang="en-US" sz="2000" b="1" spc="-340" dirty="0"/>
              <a:t>年 の </a:t>
            </a:r>
            <a:r>
              <a:rPr lang="en-US" altLang="ja-JP" sz="2000" b="1" spc="-340" dirty="0"/>
              <a:t>I  T  </a:t>
            </a:r>
            <a:r>
              <a:rPr lang="ja-JP" altLang="en-US" sz="2000" b="1" spc="-340" dirty="0"/>
              <a:t>業界経験と、</a:t>
            </a:r>
            <a:r>
              <a:rPr lang="en-US" altLang="ja-JP" sz="2000" b="1" spc="-340" dirty="0"/>
              <a:t>7 </a:t>
            </a:r>
            <a:r>
              <a:rPr lang="ja-JP" altLang="en-US" sz="2000" b="1" spc="-340" dirty="0"/>
              <a:t>年 の 就 労 支 援・家 計 改 善 支 援 実 績</a:t>
            </a:r>
            <a:endParaRPr lang="en-US" altLang="ja-JP" sz="2000" b="1" spc="-340" dirty="0"/>
          </a:p>
          <a:p>
            <a:pPr marL="12700" marR="5080" indent="635">
              <a:lnSpc>
                <a:spcPct val="117800"/>
              </a:lnSpc>
              <a:spcBef>
                <a:spcPts val="2350"/>
              </a:spcBef>
            </a:pPr>
            <a:r>
              <a:rPr lang="ja-JP" altLang="en-US" sz="2000" b="1" spc="-340" dirty="0"/>
              <a:t>こ の </a:t>
            </a:r>
            <a:r>
              <a:rPr lang="en-US" altLang="ja-JP" sz="2000" b="1" spc="-175" dirty="0"/>
              <a:t>2 </a:t>
            </a:r>
            <a:r>
              <a:rPr lang="ja-JP" altLang="en-US" sz="2000" b="1" spc="-340" dirty="0"/>
              <a:t>つ の 実 務 経 験 を 生 成   </a:t>
            </a:r>
            <a:r>
              <a:rPr lang="en-US" altLang="ja-JP" sz="2000" b="1" spc="-340" dirty="0"/>
              <a:t>A  I </a:t>
            </a:r>
            <a:r>
              <a:rPr lang="ja-JP" altLang="en-US" sz="2000" b="1" spc="-340" dirty="0"/>
              <a:t>と融合させ、</a:t>
            </a:r>
            <a:r>
              <a:rPr lang="ja-JP" altLang="en-US" sz="2000" b="1" spc="-375" dirty="0"/>
              <a:t>誰もが 手 軽 に 未来 を </a:t>
            </a:r>
            <a:r>
              <a:rPr lang="ja-JP" altLang="en-US" sz="2000" b="1" spc="-254" dirty="0"/>
              <a:t>設 計で  きる サ</a:t>
            </a:r>
            <a:r>
              <a:rPr lang="ja-JP" altLang="en-US" sz="2000" b="1" spc="-135" dirty="0"/>
              <a:t>ー</a:t>
            </a:r>
            <a:r>
              <a:rPr lang="ja-JP" altLang="en-US" sz="2000" b="1" spc="-245" dirty="0"/>
              <a:t>ビスを立ち上げま</a:t>
            </a:r>
            <a:r>
              <a:rPr lang="ja-JP" altLang="en-US" sz="2000" b="1" spc="-385" dirty="0"/>
              <a:t>した。</a:t>
            </a:r>
            <a:endParaRPr lang="en-US" altLang="ja-JP" sz="2000" b="1" dirty="0"/>
          </a:p>
          <a:p>
            <a:pPr marL="12700" marR="5080" indent="635">
              <a:lnSpc>
                <a:spcPct val="117800"/>
              </a:lnSpc>
              <a:spcBef>
                <a:spcPts val="2350"/>
              </a:spcBef>
            </a:pPr>
            <a:r>
              <a:rPr lang="ja-JP" altLang="en-US" sz="2800" b="1" spc="-480" baseline="-2178" dirty="0"/>
              <a:t>「働 き 方 」</a:t>
            </a:r>
            <a:r>
              <a:rPr lang="ja-JP" altLang="en-US" sz="2800" b="1" spc="-585" baseline="-1089" dirty="0"/>
              <a:t>の 悩 み も</a:t>
            </a:r>
            <a:r>
              <a:rPr lang="ja-JP" altLang="en-US" sz="2000" b="1" spc="-310" dirty="0"/>
              <a:t>「お金</a:t>
            </a:r>
            <a:r>
              <a:rPr lang="ja-JP" altLang="en-US" sz="2800" b="1" spc="-480" baseline="-2178" dirty="0"/>
              <a:t>」</a:t>
            </a:r>
            <a:r>
              <a:rPr lang="ja-JP" altLang="en-US" sz="2800" b="1" spc="-577" baseline="-1089" dirty="0"/>
              <a:t>の 不 安 も 、 </a:t>
            </a:r>
            <a:r>
              <a:rPr lang="ja-JP" altLang="en-US" sz="2000" b="1" spc="-390" dirty="0"/>
              <a:t>一 人 で 抱 え 込 む 必 要 はありません。ま ず は 無 料 診 断 か ら、 あ な た の 現 在 地 を 可 視 化し </a:t>
            </a:r>
            <a:r>
              <a:rPr lang="ja-JP" altLang="en-US" sz="2000" b="1" spc="-470" dirty="0"/>
              <a:t>ま し よ う 。</a:t>
            </a:r>
            <a:endParaRPr lang="ja-JP" altLang="en-US" sz="2000" b="1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9E7184E-9D12-E834-C4A7-4FA5EDCD3D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7947" y="2012776"/>
            <a:ext cx="4639849" cy="4639849"/>
          </a:xfrm>
          <a:prstGeom prst="rect">
            <a:avLst/>
          </a:prstGeom>
        </p:spPr>
      </p:pic>
      <p:sp>
        <p:nvSpPr>
          <p:cNvPr id="90" name="TextBox 89"/>
          <p:cNvSpPr txBox="1"/>
          <p:nvPr/>
        </p:nvSpPr>
        <p:spPr>
          <a:xfrm>
            <a:off x="8779872" y="234178"/>
            <a:ext cx="3115492" cy="323165"/>
          </a:xfrm>
          <a:prstGeom prst="rect">
            <a:avLst/>
          </a:prstGeom>
          <a:noFill/>
          <a:ln w="12700">
            <a:solidFill>
              <a:srgbClr val="CC66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sz="750" b="1" dirty="0" err="1">
                <a:solidFill>
                  <a:srgbClr val="994400"/>
                </a:solidFill>
                <a:latin typeface="メイリオ"/>
              </a:rPr>
              <a:t>一部シートにはサンプル数値を置いています</a:t>
            </a:r>
            <a:r>
              <a:rPr sz="750" b="1" dirty="0">
                <a:solidFill>
                  <a:srgbClr val="994400"/>
                </a:solidFill>
                <a:latin typeface="メイリオ"/>
              </a:rPr>
              <a:t>。
</a:t>
            </a:r>
            <a:r>
              <a:rPr sz="750" b="1" dirty="0" err="1">
                <a:solidFill>
                  <a:srgbClr val="994400"/>
                </a:solidFill>
                <a:latin typeface="メイリオ"/>
              </a:rPr>
              <a:t>参照のうえご自身の希望地を上書きして利用してください</a:t>
            </a:r>
            <a:r>
              <a:rPr sz="750" b="1" dirty="0">
                <a:solidFill>
                  <a:srgbClr val="994400"/>
                </a:solidFill>
                <a:latin typeface="メイリオ"/>
              </a:rPr>
              <a:t>！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34112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7"/>
          <p:cNvSpPr txBox="1"/>
          <p:nvPr/>
        </p:nvSpPr>
        <p:spPr>
          <a:xfrm>
            <a:off x="-1845129" y="6322813"/>
            <a:ext cx="11049000" cy="274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 err="1">
                <a:solidFill>
                  <a:srgbClr val="94A3B8"/>
                </a:solidFill>
                <a:latin typeface="Noto Sans JP"/>
                <a:ea typeface="Noto Sans JP"/>
                <a:cs typeface="Noto Sans JP"/>
                <a:sym typeface="Noto Sans JP"/>
              </a:rPr>
              <a:t>お問い合わせ先：キャリアコンサルタント兼AFP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Noto Sans JP"/>
                <a:ea typeface="Noto Sans JP"/>
                <a:cs typeface="Noto Sans JP"/>
                <a:sym typeface="Noto Sans JP"/>
              </a:rPr>
              <a:t>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Noto Sans JP"/>
                <a:ea typeface="Noto Sans JP"/>
                <a:cs typeface="Noto Sans JP"/>
                <a:sym typeface="Noto Sans JP"/>
              </a:rPr>
              <a:t>節目設計</a:t>
            </a:r>
            <a:r>
              <a:rPr lang="en-US" sz="1350" b="0" i="0" u="none" strike="noStrike" cap="none" dirty="0">
                <a:solidFill>
                  <a:srgbClr val="94A3B8"/>
                </a:solidFill>
                <a:latin typeface="Noto Sans JP"/>
                <a:ea typeface="Noto Sans JP"/>
                <a:cs typeface="Noto Sans JP"/>
                <a:sym typeface="Noto Sans JP"/>
              </a:rPr>
              <a:t>® </a:t>
            </a:r>
            <a:r>
              <a:rPr lang="en-US" sz="1350" b="0" i="0" u="none" strike="noStrike" cap="none" dirty="0" err="1">
                <a:solidFill>
                  <a:srgbClr val="94A3B8"/>
                </a:solidFill>
                <a:latin typeface="Noto Sans JP"/>
                <a:ea typeface="Noto Sans JP"/>
                <a:cs typeface="Noto Sans JP"/>
                <a:sym typeface="Noto Sans JP"/>
              </a:rPr>
              <a:t>担当</a:t>
            </a:r>
            <a:endParaRPr dirty="0"/>
          </a:p>
        </p:txBody>
      </p:sp>
      <p:sp>
        <p:nvSpPr>
          <p:cNvPr id="160" name="Google Shape;160;p17"/>
          <p:cNvSpPr txBox="1"/>
          <p:nvPr/>
        </p:nvSpPr>
        <p:spPr>
          <a:xfrm>
            <a:off x="421132" y="555820"/>
            <a:ext cx="1140142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altLang="ja-JP" sz="2800" b="1" dirty="0" err="1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無料セルフ診断から、希望者だけ</a:t>
            </a:r>
            <a:r>
              <a:rPr lang="ja-JP" altLang="en-US" sz="28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アバター</a:t>
            </a:r>
            <a:r>
              <a:rPr lang="en-US" altLang="ja-JP" sz="2800" b="1" dirty="0" err="1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面談へ</a:t>
            </a:r>
            <a:endParaRPr lang="en-US" altLang="ja-JP" sz="28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1" name="Google Shape;161;p17"/>
          <p:cNvSpPr/>
          <p:nvPr/>
        </p:nvSpPr>
        <p:spPr>
          <a:xfrm>
            <a:off x="320720" y="555820"/>
            <a:ext cx="95250" cy="52387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8875E77-D46F-6064-D2A4-3F7F9784E4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9270" y="4783997"/>
            <a:ext cx="2423160" cy="1860352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4B0928D-E7BA-BBC9-8CF6-B2C84649F7CD}"/>
              </a:ext>
            </a:extLst>
          </p:cNvPr>
          <p:cNvSpPr/>
          <p:nvPr/>
        </p:nvSpPr>
        <p:spPr>
          <a:xfrm>
            <a:off x="8353496" y="328562"/>
            <a:ext cx="1831547" cy="929076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>
                <a:solidFill>
                  <a:schemeClr val="bg1"/>
                </a:solidFill>
              </a:rPr>
              <a:t>個人向け</a:t>
            </a:r>
          </a:p>
        </p:txBody>
      </p:sp>
      <p:sp>
        <p:nvSpPr>
          <p:cNvPr id="5" name="Text 5">
            <a:extLst>
              <a:ext uri="{FF2B5EF4-FFF2-40B4-BE49-F238E27FC236}">
                <a16:creationId xmlns:a16="http://schemas.microsoft.com/office/drawing/2014/main" id="{0290BDCA-2236-D644-C748-289FDE259E51}"/>
              </a:ext>
            </a:extLst>
          </p:cNvPr>
          <p:cNvSpPr/>
          <p:nvPr/>
        </p:nvSpPr>
        <p:spPr>
          <a:xfrm>
            <a:off x="566928" y="1645920"/>
            <a:ext cx="2423160" cy="2971800"/>
          </a:xfrm>
          <a:prstGeom prst="roundRect">
            <a:avLst>
              <a:gd name="adj" fmla="val 3019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C8D9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STEP1 無料</a:t>
            </a:r>
            <a:endParaRPr lang="en-US" sz="1450" dirty="0"/>
          </a:p>
          <a:p>
            <a:pPr marL="0" indent="0" algn="ctr">
              <a:buNone/>
            </a:pPr>
            <a:endParaRPr lang="en-US" sz="1450" dirty="0"/>
          </a:p>
          <a:p>
            <a:pPr marL="0" indent="0" algn="ctr">
              <a:buNone/>
            </a:pPr>
            <a:r>
              <a:rPr lang="en-US" sz="145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5択式セルフチェック</a:t>
            </a:r>
            <a:endParaRPr lang="en-US" sz="1450" dirty="0"/>
          </a:p>
          <a:p>
            <a:pPr marL="0" indent="0" algn="ctr">
              <a:buNone/>
            </a:pPr>
            <a:endParaRPr lang="en-US" sz="1450" dirty="0"/>
          </a:p>
          <a:p>
            <a:pPr marL="0" indent="0" algn="ctr">
              <a:buNone/>
            </a:pPr>
            <a:r>
              <a:rPr lang="en-US" sz="145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AIで強み・不安を整理</a:t>
            </a:r>
            <a:endParaRPr lang="en-US" sz="1450" dirty="0"/>
          </a:p>
        </p:txBody>
      </p:sp>
      <p:sp>
        <p:nvSpPr>
          <p:cNvPr id="6" name="Text 6">
            <a:extLst>
              <a:ext uri="{FF2B5EF4-FFF2-40B4-BE49-F238E27FC236}">
                <a16:creationId xmlns:a16="http://schemas.microsoft.com/office/drawing/2014/main" id="{383D0E1B-689E-ED6B-9B6D-C93E76989555}"/>
              </a:ext>
            </a:extLst>
          </p:cNvPr>
          <p:cNvSpPr/>
          <p:nvPr/>
        </p:nvSpPr>
        <p:spPr>
          <a:xfrm>
            <a:off x="1046837" y="1920240"/>
            <a:ext cx="1417320" cy="347472"/>
          </a:xfrm>
          <a:prstGeom prst="roundRect">
            <a:avLst>
              <a:gd name="adj" fmla="val 21053"/>
            </a:avLst>
          </a:prstGeom>
          <a:solidFill>
            <a:srgbClr val="2E8C87"/>
          </a:solidFill>
          <a:ln>
            <a:solidFill>
              <a:srgbClr val="2E8C87">
                <a:alpha val="0"/>
              </a:srgbClr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STEP1 無料</a:t>
            </a:r>
            <a:endParaRPr lang="en-US" sz="1400" dirty="0"/>
          </a:p>
        </p:txBody>
      </p:sp>
      <p:sp>
        <p:nvSpPr>
          <p:cNvPr id="7" name="Text 7">
            <a:extLst>
              <a:ext uri="{FF2B5EF4-FFF2-40B4-BE49-F238E27FC236}">
                <a16:creationId xmlns:a16="http://schemas.microsoft.com/office/drawing/2014/main" id="{B782CB08-272A-35C8-83DF-19E5E87F7142}"/>
              </a:ext>
            </a:extLst>
          </p:cNvPr>
          <p:cNvSpPr/>
          <p:nvPr/>
        </p:nvSpPr>
        <p:spPr>
          <a:xfrm>
            <a:off x="3081528" y="2907792"/>
            <a:ext cx="274320" cy="274320"/>
          </a:xfrm>
          <a:prstGeom prst="rect">
            <a:avLst/>
          </a:prstGeom>
          <a:noFill/>
          <a:ln/>
        </p:spPr>
        <p:txBody>
          <a:bodyPr wrap="square" lIns="889" tIns="889" rIns="889" bIns="889" rtlCol="0" anchor="ctr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2B6F9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→</a:t>
            </a:r>
            <a:endParaRPr lang="en-US" sz="2500" dirty="0"/>
          </a:p>
        </p:txBody>
      </p:sp>
      <p:sp>
        <p:nvSpPr>
          <p:cNvPr id="8" name="Text 8">
            <a:extLst>
              <a:ext uri="{FF2B5EF4-FFF2-40B4-BE49-F238E27FC236}">
                <a16:creationId xmlns:a16="http://schemas.microsoft.com/office/drawing/2014/main" id="{4FCF7641-A59E-C630-BB16-8167C09C75C0}"/>
              </a:ext>
            </a:extLst>
          </p:cNvPr>
          <p:cNvSpPr/>
          <p:nvPr/>
        </p:nvSpPr>
        <p:spPr>
          <a:xfrm>
            <a:off x="3447288" y="1645920"/>
            <a:ext cx="2423160" cy="2971800"/>
          </a:xfrm>
          <a:prstGeom prst="roundRect">
            <a:avLst>
              <a:gd name="adj" fmla="val 3019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C8D9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STEP2 無料</a:t>
            </a:r>
            <a:endParaRPr lang="en-US" sz="1450" dirty="0"/>
          </a:p>
          <a:p>
            <a:pPr marL="0" indent="0" algn="ctr">
              <a:buNone/>
            </a:pPr>
            <a:endParaRPr lang="en-US" sz="1450" dirty="0"/>
          </a:p>
          <a:p>
            <a:pPr marL="0" indent="0" algn="ctr">
              <a:buNone/>
            </a:pPr>
            <a:r>
              <a:rPr lang="en-US" sz="145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記述式アンケート</a:t>
            </a:r>
            <a:endParaRPr lang="en-US" sz="1450" dirty="0"/>
          </a:p>
          <a:p>
            <a:pPr marL="0" indent="0" algn="ctr">
              <a:buNone/>
            </a:pPr>
            <a:endParaRPr lang="en-US" sz="1450" dirty="0"/>
          </a:p>
          <a:p>
            <a:pPr marL="0" indent="0" algn="ctr">
              <a:buNone/>
            </a:pPr>
            <a:r>
              <a:rPr lang="en-US" sz="145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本音・価値観・優先順位を言語化</a:t>
            </a:r>
            <a:endParaRPr lang="en-US" sz="1450" dirty="0"/>
          </a:p>
        </p:txBody>
      </p:sp>
      <p:sp>
        <p:nvSpPr>
          <p:cNvPr id="9" name="Text 9">
            <a:extLst>
              <a:ext uri="{FF2B5EF4-FFF2-40B4-BE49-F238E27FC236}">
                <a16:creationId xmlns:a16="http://schemas.microsoft.com/office/drawing/2014/main" id="{63AF8E26-C4EF-CC7C-3C72-A7CF16DE6761}"/>
              </a:ext>
            </a:extLst>
          </p:cNvPr>
          <p:cNvSpPr/>
          <p:nvPr/>
        </p:nvSpPr>
        <p:spPr>
          <a:xfrm>
            <a:off x="3934893" y="1920240"/>
            <a:ext cx="1417320" cy="347472"/>
          </a:xfrm>
          <a:prstGeom prst="roundRect">
            <a:avLst>
              <a:gd name="adj" fmla="val 21053"/>
            </a:avLst>
          </a:prstGeom>
          <a:solidFill>
            <a:srgbClr val="2E8C87"/>
          </a:solidFill>
          <a:ln>
            <a:solidFill>
              <a:srgbClr val="2E8C87">
                <a:alpha val="0"/>
              </a:srgbClr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STEP2 無料</a:t>
            </a:r>
            <a:endParaRPr lang="en-US" sz="1400" dirty="0"/>
          </a:p>
        </p:txBody>
      </p:sp>
      <p:sp>
        <p:nvSpPr>
          <p:cNvPr id="10" name="Text 10">
            <a:extLst>
              <a:ext uri="{FF2B5EF4-FFF2-40B4-BE49-F238E27FC236}">
                <a16:creationId xmlns:a16="http://schemas.microsoft.com/office/drawing/2014/main" id="{4970A529-F7D6-4E52-056C-A239BFE665E8}"/>
              </a:ext>
            </a:extLst>
          </p:cNvPr>
          <p:cNvSpPr/>
          <p:nvPr/>
        </p:nvSpPr>
        <p:spPr>
          <a:xfrm>
            <a:off x="5961888" y="2907792"/>
            <a:ext cx="274320" cy="274320"/>
          </a:xfrm>
          <a:prstGeom prst="rect">
            <a:avLst/>
          </a:prstGeom>
          <a:noFill/>
          <a:ln/>
        </p:spPr>
        <p:txBody>
          <a:bodyPr wrap="square" lIns="889" tIns="889" rIns="889" bIns="889" rtlCol="0" anchor="ctr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2B6F9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→</a:t>
            </a:r>
            <a:endParaRPr lang="en-US" sz="2500" dirty="0"/>
          </a:p>
        </p:txBody>
      </p:sp>
      <p:sp>
        <p:nvSpPr>
          <p:cNvPr id="11" name="Text 11">
            <a:extLst>
              <a:ext uri="{FF2B5EF4-FFF2-40B4-BE49-F238E27FC236}">
                <a16:creationId xmlns:a16="http://schemas.microsoft.com/office/drawing/2014/main" id="{36FB5CA6-030B-45E8-69DE-CB131E5B6E07}"/>
              </a:ext>
            </a:extLst>
          </p:cNvPr>
          <p:cNvSpPr/>
          <p:nvPr/>
        </p:nvSpPr>
        <p:spPr>
          <a:xfrm>
            <a:off x="6327648" y="1645920"/>
            <a:ext cx="2423160" cy="2971800"/>
          </a:xfrm>
          <a:prstGeom prst="roundRect">
            <a:avLst>
              <a:gd name="adj" fmla="val 3019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C8D9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STEP3 無料</a:t>
            </a:r>
            <a:endParaRPr lang="en-US" sz="1450" dirty="0"/>
          </a:p>
          <a:p>
            <a:pPr marL="0" indent="0" algn="ctr">
              <a:buNone/>
            </a:pPr>
            <a:endParaRPr lang="en-US" sz="1450" dirty="0"/>
          </a:p>
          <a:p>
            <a:pPr marL="0" indent="0" algn="ctr">
              <a:buNone/>
            </a:pPr>
            <a:r>
              <a:rPr lang="en-US" sz="145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キャッシュフロー表</a:t>
            </a:r>
            <a:endParaRPr lang="en-US" sz="1450" dirty="0"/>
          </a:p>
          <a:p>
            <a:pPr marL="0" indent="0" algn="ctr">
              <a:buNone/>
            </a:pPr>
            <a:endParaRPr lang="en-US" sz="1450" dirty="0"/>
          </a:p>
          <a:p>
            <a:pPr marL="0" indent="0" algn="ctr">
              <a:buNone/>
            </a:pPr>
            <a:r>
              <a:rPr lang="en-US" sz="145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基本情報があれば将来資金を見える化</a:t>
            </a:r>
            <a:endParaRPr lang="en-US" sz="1450" dirty="0"/>
          </a:p>
        </p:txBody>
      </p:sp>
      <p:sp>
        <p:nvSpPr>
          <p:cNvPr id="12" name="Text 12">
            <a:extLst>
              <a:ext uri="{FF2B5EF4-FFF2-40B4-BE49-F238E27FC236}">
                <a16:creationId xmlns:a16="http://schemas.microsoft.com/office/drawing/2014/main" id="{9940E5CB-ACC2-AD3A-80C4-593F7795487B}"/>
              </a:ext>
            </a:extLst>
          </p:cNvPr>
          <p:cNvSpPr/>
          <p:nvPr/>
        </p:nvSpPr>
        <p:spPr>
          <a:xfrm>
            <a:off x="6807557" y="1920240"/>
            <a:ext cx="1417320" cy="347472"/>
          </a:xfrm>
          <a:prstGeom prst="roundRect">
            <a:avLst>
              <a:gd name="adj" fmla="val 21053"/>
            </a:avLst>
          </a:prstGeom>
          <a:solidFill>
            <a:srgbClr val="4B9A62"/>
          </a:solidFill>
          <a:ln>
            <a:solidFill>
              <a:srgbClr val="4B9A62">
                <a:alpha val="0"/>
              </a:srgbClr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STEP3 無料</a:t>
            </a:r>
            <a:endParaRPr lang="en-US" sz="1400" dirty="0"/>
          </a:p>
        </p:txBody>
      </p:sp>
      <p:sp>
        <p:nvSpPr>
          <p:cNvPr id="13" name="Text 13">
            <a:extLst>
              <a:ext uri="{FF2B5EF4-FFF2-40B4-BE49-F238E27FC236}">
                <a16:creationId xmlns:a16="http://schemas.microsoft.com/office/drawing/2014/main" id="{306E1033-C861-E235-17C5-478327F67E34}"/>
              </a:ext>
            </a:extLst>
          </p:cNvPr>
          <p:cNvSpPr/>
          <p:nvPr/>
        </p:nvSpPr>
        <p:spPr>
          <a:xfrm>
            <a:off x="8842248" y="2907792"/>
            <a:ext cx="274320" cy="274320"/>
          </a:xfrm>
          <a:prstGeom prst="rect">
            <a:avLst/>
          </a:prstGeom>
          <a:noFill/>
          <a:ln/>
        </p:spPr>
        <p:txBody>
          <a:bodyPr wrap="square" lIns="889" tIns="889" rIns="889" bIns="889" rtlCol="0" anchor="ctr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2B6F9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→</a:t>
            </a:r>
            <a:endParaRPr lang="en-US" sz="2500" dirty="0"/>
          </a:p>
        </p:txBody>
      </p:sp>
      <p:sp>
        <p:nvSpPr>
          <p:cNvPr id="14" name="Text 14">
            <a:extLst>
              <a:ext uri="{FF2B5EF4-FFF2-40B4-BE49-F238E27FC236}">
                <a16:creationId xmlns:a16="http://schemas.microsoft.com/office/drawing/2014/main" id="{A29A1C96-7942-B9AB-1B4B-9D68B31FBBAC}"/>
              </a:ext>
            </a:extLst>
          </p:cNvPr>
          <p:cNvSpPr/>
          <p:nvPr/>
        </p:nvSpPr>
        <p:spPr>
          <a:xfrm>
            <a:off x="9208008" y="1645920"/>
            <a:ext cx="2484422" cy="2971800"/>
          </a:xfrm>
          <a:prstGeom prst="roundRect">
            <a:avLst>
              <a:gd name="adj" fmla="val 3019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C8D9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endParaRPr lang="en-US" sz="1450" b="1" dirty="0">
              <a:solidFill>
                <a:srgbClr val="0E2433"/>
              </a:solidFill>
              <a:latin typeface="Yu Gothic" pitchFamily="34" charset="0"/>
              <a:ea typeface="Yu Gothic" pitchFamily="34" charset="-122"/>
              <a:cs typeface="Yu Gothic" pitchFamily="34" charset="-120"/>
            </a:endParaRPr>
          </a:p>
          <a:p>
            <a:pPr marL="0" indent="0" algn="ctr">
              <a:buNone/>
            </a:pPr>
            <a:endParaRPr lang="en-US" sz="1450" b="1" dirty="0">
              <a:solidFill>
                <a:srgbClr val="0E2433"/>
              </a:solidFill>
              <a:latin typeface="Yu Gothic" pitchFamily="34" charset="0"/>
              <a:ea typeface="Yu Gothic" pitchFamily="34" charset="-122"/>
              <a:cs typeface="Yu Gothic" pitchFamily="34" charset="-120"/>
            </a:endParaRPr>
          </a:p>
          <a:p>
            <a:pPr marL="0" indent="0" algn="ctr">
              <a:buNone/>
            </a:pPr>
            <a:r>
              <a:rPr lang="en-US" sz="145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STEP4 </a:t>
            </a:r>
            <a:r>
              <a:rPr lang="ja-JP" altLang="en-US" sz="145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無料　</a:t>
            </a:r>
            <a:endParaRPr lang="en-US" altLang="ja-JP" sz="1450" b="1" dirty="0">
              <a:solidFill>
                <a:srgbClr val="0E2433"/>
              </a:solidFill>
              <a:latin typeface="Yu Gothic" pitchFamily="34" charset="0"/>
              <a:ea typeface="Yu Gothic" pitchFamily="34" charset="-122"/>
              <a:cs typeface="Yu Gothic" pitchFamily="34" charset="-120"/>
            </a:endParaRPr>
          </a:p>
          <a:p>
            <a:pPr marL="0" indent="0" algn="ctr">
              <a:buNone/>
            </a:pPr>
            <a:r>
              <a:rPr lang="ja-JP" altLang="en-US" sz="145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　</a:t>
            </a:r>
            <a:endParaRPr lang="en-US" altLang="ja-JP" sz="1450" b="1" dirty="0">
              <a:solidFill>
                <a:srgbClr val="0E2433"/>
              </a:solidFill>
              <a:latin typeface="Yu Gothic" pitchFamily="34" charset="0"/>
              <a:ea typeface="Yu Gothic" pitchFamily="34" charset="-122"/>
              <a:cs typeface="Yu Gothic" pitchFamily="34" charset="-120"/>
            </a:endParaRPr>
          </a:p>
          <a:p>
            <a:pPr marL="0" indent="0" algn="ctr">
              <a:buNone/>
            </a:pPr>
            <a:r>
              <a:rPr lang="ja-JP" altLang="en-US" sz="145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　</a:t>
            </a:r>
            <a:r>
              <a:rPr lang="en-US" sz="1450" b="1" dirty="0" err="1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ZOOM／アバター面談</a:t>
            </a:r>
            <a:endParaRPr lang="en-US" sz="1450" dirty="0"/>
          </a:p>
          <a:p>
            <a:pPr marL="0" indent="0" algn="ctr">
              <a:buNone/>
            </a:pPr>
            <a:endParaRPr lang="en-US" sz="1450" dirty="0"/>
          </a:p>
          <a:p>
            <a:pPr marL="0" indent="0" algn="ctr">
              <a:buNone/>
            </a:pPr>
            <a:r>
              <a:rPr lang="en-US" sz="1450" b="1" dirty="0" err="1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専門家</a:t>
            </a:r>
            <a:r>
              <a:rPr lang="ja-JP" altLang="en-US" sz="145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アバター</a:t>
            </a:r>
            <a:endParaRPr lang="en-US" altLang="ja-JP" sz="1450" b="1" dirty="0">
              <a:solidFill>
                <a:srgbClr val="0E2433"/>
              </a:solidFill>
              <a:latin typeface="Yu Gothic" pitchFamily="34" charset="0"/>
              <a:ea typeface="Yu Gothic" pitchFamily="34" charset="-122"/>
              <a:cs typeface="Yu Gothic" pitchFamily="34" charset="-120"/>
            </a:endParaRPr>
          </a:p>
          <a:p>
            <a:pPr marL="0" indent="0" algn="ctr">
              <a:buNone/>
            </a:pPr>
            <a:r>
              <a:rPr lang="en-US" sz="1450" b="1" dirty="0" err="1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と個別検討</a:t>
            </a:r>
            <a:endParaRPr lang="en-US" sz="1450" b="1" dirty="0">
              <a:solidFill>
                <a:srgbClr val="0E2433"/>
              </a:solidFill>
              <a:latin typeface="Yu Gothic" pitchFamily="34" charset="0"/>
              <a:ea typeface="Yu Gothic" pitchFamily="34" charset="-122"/>
              <a:cs typeface="Yu Gothic" pitchFamily="34" charset="-120"/>
            </a:endParaRPr>
          </a:p>
          <a:p>
            <a:pPr marL="0" indent="0" algn="ctr">
              <a:buNone/>
            </a:pPr>
            <a:endParaRPr lang="en-US" sz="1450" b="1" dirty="0">
              <a:solidFill>
                <a:srgbClr val="0E2433"/>
              </a:solidFill>
              <a:latin typeface="Yu Gothic" pitchFamily="34" charset="0"/>
              <a:ea typeface="Yu Gothic" pitchFamily="34" charset="-122"/>
            </a:endParaRPr>
          </a:p>
          <a:p>
            <a:pPr marL="0" indent="0" algn="ctr">
              <a:buNone/>
            </a:pP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6" name="Text 16">
            <a:extLst>
              <a:ext uri="{FF2B5EF4-FFF2-40B4-BE49-F238E27FC236}">
                <a16:creationId xmlns:a16="http://schemas.microsoft.com/office/drawing/2014/main" id="{5C931D6C-090A-463C-A474-ACCB25731F90}"/>
              </a:ext>
            </a:extLst>
          </p:cNvPr>
          <p:cNvSpPr/>
          <p:nvPr/>
        </p:nvSpPr>
        <p:spPr>
          <a:xfrm>
            <a:off x="776478" y="5113650"/>
            <a:ext cx="8065770" cy="713232"/>
          </a:xfrm>
          <a:prstGeom prst="rect">
            <a:avLst/>
          </a:prstGeom>
          <a:noFill/>
          <a:ln/>
        </p:spPr>
        <p:txBody>
          <a:bodyPr wrap="square" lIns="889" tIns="889" rIns="889" bIns="889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最初から面談を勧めるのではなく、まずは本人が無料で整理できる導線を用意。</a:t>
            </a:r>
            <a:endParaRPr lang="en-US" sz="1700" b="1" dirty="0"/>
          </a:p>
          <a:p>
            <a:pPr marL="0" indent="0">
              <a:buNone/>
            </a:pPr>
            <a:r>
              <a:rPr lang="en-US" sz="17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詳細検討を希望する方だけ、専門家面談へ進みます。</a:t>
            </a:r>
            <a:endParaRPr lang="en-US" sz="1700" b="1" dirty="0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C0CB6417-9593-14F8-433D-B02C15BB6C52}"/>
              </a:ext>
            </a:extLst>
          </p:cNvPr>
          <p:cNvSpPr/>
          <p:nvPr/>
        </p:nvSpPr>
        <p:spPr>
          <a:xfrm>
            <a:off x="10240648" y="328562"/>
            <a:ext cx="1831547" cy="929076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/>
              <a:t>企業向け</a:t>
            </a:r>
          </a:p>
        </p:txBody>
      </p:sp>
      <p:sp>
        <p:nvSpPr>
          <p:cNvPr id="17" name="Text 12">
            <a:extLst>
              <a:ext uri="{FF2B5EF4-FFF2-40B4-BE49-F238E27FC236}">
                <a16:creationId xmlns:a16="http://schemas.microsoft.com/office/drawing/2014/main" id="{731B2128-6335-1155-1332-C21E7E88EB96}"/>
              </a:ext>
            </a:extLst>
          </p:cNvPr>
          <p:cNvSpPr/>
          <p:nvPr/>
        </p:nvSpPr>
        <p:spPr>
          <a:xfrm>
            <a:off x="9727843" y="1900868"/>
            <a:ext cx="1417320" cy="366843"/>
          </a:xfrm>
          <a:prstGeom prst="roundRect">
            <a:avLst>
              <a:gd name="adj" fmla="val 21053"/>
            </a:avLst>
          </a:prstGeom>
          <a:solidFill>
            <a:srgbClr val="4B9A62"/>
          </a:solidFill>
          <a:ln>
            <a:solidFill>
              <a:srgbClr val="4B9A62">
                <a:alpha val="0"/>
              </a:srgbClr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STEP4 無料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061D7395-E876-D027-79D2-5C9FF2069E34}"/>
              </a:ext>
            </a:extLst>
          </p:cNvPr>
          <p:cNvSpPr/>
          <p:nvPr/>
        </p:nvSpPr>
        <p:spPr>
          <a:xfrm>
            <a:off x="476121" y="1300163"/>
            <a:ext cx="11401424" cy="535115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5" name="Google Shape;95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6750" y="2205037"/>
            <a:ext cx="5238750" cy="368219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</p:pic>
      <p:pic>
        <p:nvPicPr>
          <p:cNvPr id="96" name="Google Shape;96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86500" y="2205037"/>
            <a:ext cx="5334000" cy="368219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</p:pic>
      <p:sp>
        <p:nvSpPr>
          <p:cNvPr id="97" name="Google Shape;97;p14"/>
          <p:cNvSpPr txBox="1"/>
          <p:nvPr/>
        </p:nvSpPr>
        <p:spPr>
          <a:xfrm>
            <a:off x="962025" y="2595562"/>
            <a:ext cx="478059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solidFill>
                  <a:srgbClr val="10B981"/>
                </a:solidFill>
                <a:latin typeface="Noto Sans JP"/>
                <a:ea typeface="Noto Sans JP"/>
                <a:cs typeface="Noto Sans JP"/>
                <a:sym typeface="Noto Sans JP"/>
              </a:rPr>
              <a:t>解決すべき課題</a:t>
            </a:r>
            <a:endParaRPr sz="2400" dirty="0"/>
          </a:p>
        </p:txBody>
      </p:sp>
      <p:sp>
        <p:nvSpPr>
          <p:cNvPr id="98" name="Google Shape;98;p14"/>
          <p:cNvSpPr txBox="1"/>
          <p:nvPr/>
        </p:nvSpPr>
        <p:spPr>
          <a:xfrm>
            <a:off x="962025" y="3148012"/>
            <a:ext cx="4552950" cy="28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・</a:t>
            </a:r>
            <a:r>
              <a:rPr lang="en-US" sz="2000" b="1" i="0" u="none" strike="noStrike" cap="none" dirty="0" err="1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定年後再雇用の意欲低下</a:t>
            </a:r>
            <a:r>
              <a:rPr lang="en-US" sz="2000" b="1" i="0" u="none" strike="noStrike" cap="none" dirty="0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：</a:t>
            </a:r>
            <a:r>
              <a:rPr lang="en-US" sz="2000" b="0" i="0" u="none" strike="noStrike" cap="none" dirty="0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 約60%の社員がモチベーション低下を経験。</a:t>
            </a:r>
            <a:b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000" b="1" i="0" u="none" strike="noStrike" cap="none" dirty="0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・</a:t>
            </a:r>
            <a:r>
              <a:rPr lang="en-US" sz="2000" b="1" i="0" u="none" strike="noStrike" cap="none" dirty="0" err="1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優秀な人材の早期離職</a:t>
            </a:r>
            <a:r>
              <a:rPr lang="en-US" sz="2000" b="1" i="0" u="none" strike="noStrike" cap="none" dirty="0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：</a:t>
            </a:r>
            <a:r>
              <a:rPr lang="en-US" sz="2000" b="0" i="0" u="none" strike="noStrike" cap="none" dirty="0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 </a:t>
            </a:r>
            <a:r>
              <a:rPr lang="en-US" sz="2000" b="0" i="0" u="none" strike="noStrike" cap="none" dirty="0" err="1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ライフプランの不透明さが離職を加速</a:t>
            </a:r>
            <a:r>
              <a:rPr lang="en-US" sz="2000" b="0" i="0" u="none" strike="noStrike" cap="none" dirty="0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。</a:t>
            </a:r>
            <a:b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000" b="1" i="0" u="none" strike="noStrike" cap="none" dirty="0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・</a:t>
            </a:r>
            <a:r>
              <a:rPr lang="en-US" sz="2000" b="1" i="0" u="none" strike="noStrike" cap="none" dirty="0" err="1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IT現場の文脈理解不足</a:t>
            </a:r>
            <a:r>
              <a:rPr lang="en-US" sz="2000" b="1" i="0" u="none" strike="noStrike" cap="none" dirty="0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：</a:t>
            </a:r>
            <a:r>
              <a:rPr lang="en-US" sz="2000" b="0" i="0" u="none" strike="noStrike" cap="none" dirty="0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 </a:t>
            </a:r>
            <a:r>
              <a:rPr lang="en-US" sz="2000" b="0" i="0" u="none" strike="noStrike" cap="none" dirty="0" err="1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一般的なFPではSIer特有のキャリアに踏み込めない</a:t>
            </a:r>
            <a:r>
              <a:rPr lang="en-US" sz="2000" b="0" i="0" u="none" strike="noStrike" cap="none" dirty="0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。</a:t>
            </a:r>
            <a:endParaRPr sz="2000" dirty="0"/>
          </a:p>
        </p:txBody>
      </p:sp>
      <p:sp>
        <p:nvSpPr>
          <p:cNvPr id="99" name="Google Shape;99;p14"/>
          <p:cNvSpPr txBox="1"/>
          <p:nvPr/>
        </p:nvSpPr>
        <p:spPr>
          <a:xfrm>
            <a:off x="6677025" y="2595562"/>
            <a:ext cx="478059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solidFill>
                  <a:srgbClr val="10B981"/>
                </a:solidFill>
                <a:latin typeface="Noto Sans JP"/>
                <a:ea typeface="Noto Sans JP"/>
                <a:cs typeface="Noto Sans JP"/>
                <a:sym typeface="Noto Sans JP"/>
              </a:rPr>
              <a:t>期待される効果</a:t>
            </a:r>
            <a:endParaRPr sz="2400" dirty="0"/>
          </a:p>
        </p:txBody>
      </p:sp>
      <p:sp>
        <p:nvSpPr>
          <p:cNvPr id="100" name="Google Shape;100;p14"/>
          <p:cNvSpPr txBox="1"/>
          <p:nvPr/>
        </p:nvSpPr>
        <p:spPr>
          <a:xfrm>
            <a:off x="6677025" y="3148012"/>
            <a:ext cx="4552950" cy="2456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・</a:t>
            </a:r>
            <a:r>
              <a:rPr lang="en-US" sz="2000" b="1" i="0" u="none" strike="noStrike" cap="none" dirty="0" err="1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エンゲージメント向上</a:t>
            </a:r>
            <a:r>
              <a:rPr lang="en-US" sz="2000" b="1" i="0" u="none" strike="noStrike" cap="none" dirty="0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：</a:t>
            </a:r>
            <a:r>
              <a:rPr lang="en-US" sz="2000" b="0" i="0" u="none" strike="noStrike" cap="none" dirty="0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 </a:t>
            </a:r>
            <a:r>
              <a:rPr lang="en-US" sz="2000" b="0" i="0" u="none" strike="noStrike" cap="none" dirty="0" err="1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キャリアと家計の可視化による安心感</a:t>
            </a:r>
            <a:r>
              <a:rPr lang="en-US" sz="2000" b="0" i="0" u="none" strike="noStrike" cap="none" dirty="0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。</a:t>
            </a:r>
            <a:b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000" b="1" i="0" u="none" strike="noStrike" cap="none" dirty="0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・</a:t>
            </a:r>
            <a:r>
              <a:rPr lang="en-US" sz="2000" b="1" i="0" u="none" strike="noStrike" cap="none" dirty="0" err="1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人的資本の最大化</a:t>
            </a:r>
            <a:r>
              <a:rPr lang="en-US" sz="2000" b="1" i="0" u="none" strike="noStrike" cap="none" dirty="0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：</a:t>
            </a:r>
            <a:r>
              <a:rPr lang="en-US" sz="2000" b="0" i="0" u="none" strike="noStrike" cap="none" dirty="0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 55歳〜60歳以降も主体的に活躍する基盤。</a:t>
            </a:r>
            <a:b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000" b="1" i="0" u="none" strike="noStrike" cap="none" dirty="0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・</a:t>
            </a:r>
            <a:r>
              <a:rPr lang="en-US" sz="2000" b="1" i="0" u="none" strike="noStrike" cap="none" dirty="0" err="1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人事コストの最適化</a:t>
            </a:r>
            <a:r>
              <a:rPr lang="en-US" sz="2000" b="1" i="0" u="none" strike="noStrike" cap="none" dirty="0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：</a:t>
            </a:r>
            <a:r>
              <a:rPr lang="en-US" sz="2000" b="0" i="0" u="none" strike="noStrike" cap="none" dirty="0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 </a:t>
            </a:r>
            <a:r>
              <a:rPr lang="en-US" sz="2000" b="0" i="0" u="none" strike="noStrike" cap="none" dirty="0" err="1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AI活用による低コスト・高効率な支援体制</a:t>
            </a:r>
            <a:r>
              <a:rPr lang="en-US" sz="2000" b="0" i="0" u="none" strike="noStrike" cap="none" dirty="0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。</a:t>
            </a:r>
            <a:endParaRPr sz="2000" dirty="0"/>
          </a:p>
        </p:txBody>
      </p:sp>
      <p:sp>
        <p:nvSpPr>
          <p:cNvPr id="101" name="Google Shape;101;p14"/>
          <p:cNvSpPr txBox="1"/>
          <p:nvPr/>
        </p:nvSpPr>
        <p:spPr>
          <a:xfrm>
            <a:off x="762000" y="571500"/>
            <a:ext cx="11401425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1E3A8A"/>
                </a:solidFill>
                <a:latin typeface="Noto Sans JP"/>
                <a:ea typeface="Noto Sans JP"/>
                <a:cs typeface="Noto Sans JP"/>
                <a:sym typeface="Noto Sans JP"/>
              </a:rPr>
              <a:t>なぜ今、「節目社員」支援が必要なのか</a:t>
            </a:r>
            <a:endParaRPr/>
          </a:p>
        </p:txBody>
      </p:sp>
      <p:sp>
        <p:nvSpPr>
          <p:cNvPr id="102" name="Google Shape;102;p14"/>
          <p:cNvSpPr/>
          <p:nvPr/>
        </p:nvSpPr>
        <p:spPr>
          <a:xfrm>
            <a:off x="571500" y="571500"/>
            <a:ext cx="95250" cy="52387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B231895-9636-67F6-AA97-EE802FC62912}"/>
              </a:ext>
            </a:extLst>
          </p:cNvPr>
          <p:cNvSpPr/>
          <p:nvPr/>
        </p:nvSpPr>
        <p:spPr>
          <a:xfrm>
            <a:off x="10093231" y="260897"/>
            <a:ext cx="1831547" cy="929076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/>
              <a:t>企業向け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8B17BE6-1301-A461-902E-849FC16CE2D8}"/>
              </a:ext>
            </a:extLst>
          </p:cNvPr>
          <p:cNvSpPr/>
          <p:nvPr/>
        </p:nvSpPr>
        <p:spPr>
          <a:xfrm>
            <a:off x="203566" y="1472423"/>
            <a:ext cx="11553978" cy="472717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8" name="Google Shape;108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46401" y="1908674"/>
            <a:ext cx="571500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19081" y="1908674"/>
            <a:ext cx="571500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91762" y="1908674"/>
            <a:ext cx="571500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064442" y="1908674"/>
            <a:ext cx="571500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5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16821" y="1908674"/>
            <a:ext cx="2430660" cy="2731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5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389501" y="1908673"/>
            <a:ext cx="2430660" cy="2731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5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262181" y="1908674"/>
            <a:ext cx="2491426" cy="2731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5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013328" y="1908673"/>
            <a:ext cx="2552194" cy="2731767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5"/>
          <p:cNvSpPr txBox="1"/>
          <p:nvPr/>
        </p:nvSpPr>
        <p:spPr>
          <a:xfrm>
            <a:off x="666750" y="5017732"/>
            <a:ext cx="11049000" cy="1181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1" u="none" strike="noStrike" cap="none" dirty="0">
                <a:solidFill>
                  <a:srgbClr val="64748B"/>
                </a:solidFill>
                <a:latin typeface="Noto Sans JP"/>
                <a:ea typeface="Noto Sans JP"/>
                <a:cs typeface="Noto Sans JP"/>
                <a:sym typeface="Noto Sans JP"/>
              </a:rPr>
              <a:t>「</a:t>
            </a:r>
            <a:r>
              <a:rPr lang="en-US" sz="2400" b="0" i="1" u="none" strike="noStrike" cap="none" dirty="0" err="1">
                <a:solidFill>
                  <a:srgbClr val="64748B"/>
                </a:solidFill>
                <a:latin typeface="Noto Sans JP"/>
                <a:ea typeface="Noto Sans JP"/>
                <a:cs typeface="Noto Sans JP"/>
                <a:sym typeface="Noto Sans JP"/>
              </a:rPr>
              <a:t>AIによる即時性」と「プロによる伴走」を組み合わせ、導入の心理的</a:t>
            </a:r>
            <a:endParaRPr lang="en-US" sz="2400" b="0" i="1" u="none" strike="noStrike" cap="none" dirty="0">
              <a:solidFill>
                <a:srgbClr val="64748B"/>
              </a:solidFill>
              <a:latin typeface="Noto Sans JP"/>
              <a:ea typeface="Noto Sans JP"/>
              <a:cs typeface="Noto Sans JP"/>
              <a:sym typeface="Noto Sans JP"/>
            </a:endParaRPr>
          </a:p>
          <a:p>
            <a:pPr marL="0" marR="0" lvl="0" indent="0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1" u="none" strike="noStrike" cap="none" dirty="0" err="1">
                <a:solidFill>
                  <a:srgbClr val="64748B"/>
                </a:solidFill>
                <a:latin typeface="Noto Sans JP"/>
                <a:ea typeface="Noto Sans JP"/>
                <a:cs typeface="Noto Sans JP"/>
                <a:sym typeface="Noto Sans JP"/>
              </a:rPr>
              <a:t>ハードルを極限まで下げています</a:t>
            </a:r>
            <a:r>
              <a:rPr lang="en-US" sz="2000" b="0" i="1" u="none" strike="noStrike" cap="none" dirty="0">
                <a:solidFill>
                  <a:srgbClr val="64748B"/>
                </a:solidFill>
                <a:latin typeface="Noto Sans JP"/>
                <a:ea typeface="Noto Sans JP"/>
                <a:cs typeface="Noto Sans JP"/>
                <a:sym typeface="Noto Sans JP"/>
              </a:rPr>
              <a:t>。</a:t>
            </a:r>
            <a:endParaRPr sz="2000" dirty="0"/>
          </a:p>
        </p:txBody>
      </p:sp>
      <p:sp>
        <p:nvSpPr>
          <p:cNvPr id="117" name="Google Shape;117;p15"/>
          <p:cNvSpPr/>
          <p:nvPr/>
        </p:nvSpPr>
        <p:spPr>
          <a:xfrm>
            <a:off x="456055" y="2594474"/>
            <a:ext cx="11049000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5"/>
          <p:cNvSpPr txBox="1"/>
          <p:nvPr/>
        </p:nvSpPr>
        <p:spPr>
          <a:xfrm>
            <a:off x="395288" y="2175374"/>
            <a:ext cx="255219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1E3A8A"/>
                </a:solidFill>
                <a:latin typeface="Noto Sans JP"/>
                <a:ea typeface="Noto Sans JP"/>
                <a:cs typeface="Noto Sans JP"/>
                <a:sym typeface="Noto Sans JP"/>
              </a:rPr>
              <a:t>AIセルフ診断</a:t>
            </a:r>
            <a:endParaRPr sz="2400" dirty="0"/>
          </a:p>
        </p:txBody>
      </p:sp>
      <p:sp>
        <p:nvSpPr>
          <p:cNvPr id="119" name="Google Shape;119;p15"/>
          <p:cNvSpPr txBox="1"/>
          <p:nvPr/>
        </p:nvSpPr>
        <p:spPr>
          <a:xfrm>
            <a:off x="577586" y="2670674"/>
            <a:ext cx="2430660" cy="1969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 err="1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無料アンケートによる現状の可視化とAIフィードバック</a:t>
            </a:r>
            <a:r>
              <a:rPr lang="ja-JP" altLang="en-US" sz="2000" b="0" i="0" u="none" strike="noStrike" cap="none" dirty="0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　（無償）　</a:t>
            </a:r>
            <a:endParaRPr sz="1200" dirty="0">
              <a:solidFill>
                <a:srgbClr val="FF0000"/>
              </a:solidFill>
            </a:endParaRPr>
          </a:p>
        </p:txBody>
      </p:sp>
      <p:sp>
        <p:nvSpPr>
          <p:cNvPr id="120" name="Google Shape;120;p15"/>
          <p:cNvSpPr txBox="1"/>
          <p:nvPr/>
        </p:nvSpPr>
        <p:spPr>
          <a:xfrm>
            <a:off x="3267968" y="2175374"/>
            <a:ext cx="255219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solidFill>
                  <a:srgbClr val="1E3A8A"/>
                </a:solidFill>
                <a:latin typeface="Noto Sans JP"/>
                <a:ea typeface="Noto Sans JP"/>
                <a:cs typeface="Noto Sans JP"/>
                <a:sym typeface="Noto Sans JP"/>
              </a:rPr>
              <a:t>統合分析レポート</a:t>
            </a:r>
            <a:endParaRPr sz="2400" dirty="0"/>
          </a:p>
        </p:txBody>
      </p:sp>
      <p:sp>
        <p:nvSpPr>
          <p:cNvPr id="121" name="Google Shape;121;p15"/>
          <p:cNvSpPr txBox="1"/>
          <p:nvPr/>
        </p:nvSpPr>
        <p:spPr>
          <a:xfrm>
            <a:off x="3419884" y="2670674"/>
            <a:ext cx="2430660" cy="1969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60000"/>
              </a:lnSpc>
            </a:pPr>
            <a:r>
              <a:rPr lang="en-US" sz="2000" b="0" i="0" u="none" strike="noStrike" cap="none" dirty="0" err="1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強み・価値観・資金をAIが統合レポート化</a:t>
            </a:r>
            <a:r>
              <a:rPr lang="ja-JP" altLang="en-US" sz="2000" dirty="0">
                <a:solidFill>
                  <a:srgbClr val="FF0000"/>
                </a:solidFill>
                <a:latin typeface="Noto Sans JP"/>
                <a:ea typeface="Noto Sans JP"/>
                <a:cs typeface="Noto Sans JP"/>
                <a:sym typeface="Noto Sans JP"/>
              </a:rPr>
              <a:t> 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 JP"/>
                <a:ea typeface="Noto Sans JP"/>
                <a:cs typeface="Noto Sans JP"/>
                <a:sym typeface="Noto Sans JP"/>
              </a:rPr>
              <a:t>（</a:t>
            </a:r>
            <a:r>
              <a:rPr lang="en-US" altLang="ja-JP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 JP"/>
                <a:ea typeface="Noto Sans JP"/>
                <a:cs typeface="Noto Sans JP"/>
                <a:sym typeface="Noto Sans JP"/>
              </a:rPr>
              <a:t>ZOOM</a:t>
            </a: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Noto Sans JP"/>
                <a:ea typeface="Noto Sans JP"/>
                <a:cs typeface="Noto Sans JP"/>
                <a:sym typeface="Noto Sans JP"/>
              </a:rPr>
              <a:t>アバター面談　無償）</a:t>
            </a:r>
            <a:endParaRPr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2" name="Google Shape;122;p15"/>
          <p:cNvSpPr txBox="1"/>
          <p:nvPr/>
        </p:nvSpPr>
        <p:spPr>
          <a:xfrm>
            <a:off x="6140649" y="2175374"/>
            <a:ext cx="255219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solidFill>
                  <a:srgbClr val="1E3A8A"/>
                </a:solidFill>
                <a:latin typeface="Noto Sans JP"/>
                <a:ea typeface="Noto Sans JP"/>
                <a:cs typeface="Noto Sans JP"/>
                <a:sym typeface="Noto Sans JP"/>
              </a:rPr>
              <a:t>プロ個別面談</a:t>
            </a:r>
            <a:endParaRPr sz="2400" dirty="0"/>
          </a:p>
        </p:txBody>
      </p:sp>
      <p:sp>
        <p:nvSpPr>
          <p:cNvPr id="123" name="Google Shape;123;p15"/>
          <p:cNvSpPr txBox="1"/>
          <p:nvPr/>
        </p:nvSpPr>
        <p:spPr>
          <a:xfrm>
            <a:off x="6322947" y="2658001"/>
            <a:ext cx="2430660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ZOOM/</a:t>
            </a:r>
            <a:r>
              <a:rPr lang="en-US" sz="2000" b="0" i="0" u="none" strike="noStrike" cap="none" dirty="0" err="1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アバターによる深い個別相談</a:t>
            </a:r>
            <a:r>
              <a:rPr lang="en-US" sz="2000" b="0" i="0" u="none" strike="noStrike" cap="none" dirty="0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       （</a:t>
            </a:r>
            <a:r>
              <a:rPr lang="en-US" sz="2000" b="0" i="0" u="none" strike="noStrike" cap="none" dirty="0" err="1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有償</a:t>
            </a:r>
            <a:r>
              <a:rPr lang="en-US" sz="2000" b="0" i="0" u="none" strike="noStrike" cap="none" dirty="0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）</a:t>
            </a:r>
            <a:endParaRPr sz="2000" dirty="0"/>
          </a:p>
        </p:txBody>
      </p:sp>
      <p:sp>
        <p:nvSpPr>
          <p:cNvPr id="124" name="Google Shape;124;p15"/>
          <p:cNvSpPr txBox="1"/>
          <p:nvPr/>
        </p:nvSpPr>
        <p:spPr>
          <a:xfrm>
            <a:off x="9013329" y="2175374"/>
            <a:ext cx="255219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solidFill>
                  <a:srgbClr val="1E3A8A"/>
                </a:solidFill>
                <a:latin typeface="Noto Sans JP"/>
                <a:ea typeface="Noto Sans JP"/>
                <a:cs typeface="Noto Sans JP"/>
                <a:sym typeface="Noto Sans JP"/>
              </a:rPr>
              <a:t>定期メンテナンス</a:t>
            </a:r>
            <a:endParaRPr sz="2400" dirty="0"/>
          </a:p>
        </p:txBody>
      </p:sp>
      <p:sp>
        <p:nvSpPr>
          <p:cNvPr id="125" name="Google Shape;125;p15"/>
          <p:cNvSpPr txBox="1"/>
          <p:nvPr/>
        </p:nvSpPr>
        <p:spPr>
          <a:xfrm>
            <a:off x="9134861" y="2670674"/>
            <a:ext cx="2430660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 err="1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ライフステージ変化に応じたプランの継続更新</a:t>
            </a:r>
            <a:r>
              <a:rPr lang="ja-JP" altLang="en-US" sz="2000" b="0" i="0" u="none" strike="noStrike" cap="none" dirty="0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（有償）</a:t>
            </a:r>
            <a:endParaRPr sz="2000" dirty="0"/>
          </a:p>
        </p:txBody>
      </p:sp>
      <p:sp>
        <p:nvSpPr>
          <p:cNvPr id="126" name="Google Shape;126;p15"/>
          <p:cNvSpPr txBox="1"/>
          <p:nvPr/>
        </p:nvSpPr>
        <p:spPr>
          <a:xfrm>
            <a:off x="762000" y="571500"/>
            <a:ext cx="11401425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1E3A8A"/>
                </a:solidFill>
                <a:latin typeface="Noto Sans JP"/>
                <a:ea typeface="Noto Sans JP"/>
                <a:cs typeface="Noto Sans JP"/>
                <a:sym typeface="Noto Sans JP"/>
              </a:rPr>
              <a:t>無償から始める4ステップの支援設計</a:t>
            </a:r>
            <a:endParaRPr/>
          </a:p>
        </p:txBody>
      </p:sp>
      <p:sp>
        <p:nvSpPr>
          <p:cNvPr id="127" name="Google Shape;127;p15"/>
          <p:cNvSpPr/>
          <p:nvPr/>
        </p:nvSpPr>
        <p:spPr>
          <a:xfrm>
            <a:off x="571500" y="571500"/>
            <a:ext cx="95250" cy="52387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D74C5BA-17C6-89CD-2C0D-CC2D8F627780}"/>
              </a:ext>
            </a:extLst>
          </p:cNvPr>
          <p:cNvSpPr/>
          <p:nvPr/>
        </p:nvSpPr>
        <p:spPr>
          <a:xfrm>
            <a:off x="10093231" y="260897"/>
            <a:ext cx="1831547" cy="929076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/>
              <a:t>企業向け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44">
          <a:extLst>
            <a:ext uri="{FF2B5EF4-FFF2-40B4-BE49-F238E27FC236}">
              <a16:creationId xmlns:a16="http://schemas.microsoft.com/office/drawing/2014/main" id="{4C71DAAD-395A-2F20-0CC0-4E30B9115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48BE0F42-CB20-AED5-1AA4-29374E197696}"/>
              </a:ext>
            </a:extLst>
          </p:cNvPr>
          <p:cNvSpPr/>
          <p:nvPr/>
        </p:nvSpPr>
        <p:spPr>
          <a:xfrm>
            <a:off x="203566" y="1472424"/>
            <a:ext cx="11721212" cy="270911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6" name="Google Shape;146;p17" descr="image.png">
            <a:extLst>
              <a:ext uri="{FF2B5EF4-FFF2-40B4-BE49-F238E27FC236}">
                <a16:creationId xmlns:a16="http://schemas.microsoft.com/office/drawing/2014/main" id="{5D6568C3-3C40-555C-B4DD-0C30F221CA9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6750" y="1681162"/>
            <a:ext cx="3492400" cy="229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7" descr="image.png">
            <a:extLst>
              <a:ext uri="{FF2B5EF4-FFF2-40B4-BE49-F238E27FC236}">
                <a16:creationId xmlns:a16="http://schemas.microsoft.com/office/drawing/2014/main" id="{7321ECA8-D2ED-24AE-8A97-FCCFF890A8C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20499" y="1681162"/>
            <a:ext cx="3492549" cy="229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7" descr="image.png">
            <a:extLst>
              <a:ext uri="{FF2B5EF4-FFF2-40B4-BE49-F238E27FC236}">
                <a16:creationId xmlns:a16="http://schemas.microsoft.com/office/drawing/2014/main" id="{60012AE1-029D-38F1-E190-7AF5E7DFD90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98799" y="1681162"/>
            <a:ext cx="3492400" cy="229552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7">
            <a:extLst>
              <a:ext uri="{FF2B5EF4-FFF2-40B4-BE49-F238E27FC236}">
                <a16:creationId xmlns:a16="http://schemas.microsoft.com/office/drawing/2014/main" id="{162D1C6F-6109-17D0-EEE0-A51BB58D3449}"/>
              </a:ext>
            </a:extLst>
          </p:cNvPr>
          <p:cNvSpPr txBox="1"/>
          <p:nvPr/>
        </p:nvSpPr>
        <p:spPr>
          <a:xfrm>
            <a:off x="-1104001" y="5139354"/>
            <a:ext cx="11049000" cy="984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 err="1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貴社の「人的資本経営」の第一歩を、一緒にお手伝いいたします</a:t>
            </a:r>
            <a:r>
              <a:rPr lang="en-US" sz="2000" b="0" i="0" u="none" strike="noStrike" cap="none" dirty="0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。</a:t>
            </a:r>
          </a:p>
          <a:p>
            <a:pPr marL="0" marR="0" lvl="0" indent="0" algn="ctr" rtl="0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別途　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9.2  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Careepair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_</a:t>
            </a:r>
            <a:r>
              <a:rPr lang="ja-JP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企業人事担当者向け提案書　を用意しています。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0" name="Google Shape;150;p17">
            <a:extLst>
              <a:ext uri="{FF2B5EF4-FFF2-40B4-BE49-F238E27FC236}">
                <a16:creationId xmlns:a16="http://schemas.microsoft.com/office/drawing/2014/main" id="{A0034CF3-CD71-22F2-89AC-21FDC1CC2994}"/>
              </a:ext>
            </a:extLst>
          </p:cNvPr>
          <p:cNvSpPr txBox="1"/>
          <p:nvPr/>
        </p:nvSpPr>
        <p:spPr>
          <a:xfrm>
            <a:off x="-1845129" y="6322813"/>
            <a:ext cx="110490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 dirty="0" err="1">
                <a:solidFill>
                  <a:srgbClr val="94A3B8"/>
                </a:solidFill>
                <a:latin typeface="Noto Sans JP"/>
                <a:ea typeface="Noto Sans JP"/>
                <a:cs typeface="Noto Sans JP"/>
                <a:sym typeface="Noto Sans JP"/>
              </a:rPr>
              <a:t>お問い合わせ先：キャリアコンサルタント兼AFP</a:t>
            </a:r>
            <a:r>
              <a:rPr lang="en-US" sz="1350" b="1" i="0" u="none" strike="noStrike" cap="none" dirty="0">
                <a:solidFill>
                  <a:srgbClr val="94A3B8"/>
                </a:solidFill>
                <a:latin typeface="Noto Sans JP"/>
                <a:ea typeface="Noto Sans JP"/>
                <a:cs typeface="Noto Sans JP"/>
                <a:sym typeface="Noto Sans JP"/>
              </a:rPr>
              <a:t> </a:t>
            </a:r>
            <a:r>
              <a:rPr lang="en-US" sz="1350" b="1" i="0" u="none" strike="noStrike" cap="none" dirty="0" err="1">
                <a:solidFill>
                  <a:srgbClr val="94A3B8"/>
                </a:solidFill>
                <a:latin typeface="Noto Sans JP"/>
                <a:ea typeface="Noto Sans JP"/>
                <a:cs typeface="Noto Sans JP"/>
                <a:sym typeface="Noto Sans JP"/>
              </a:rPr>
              <a:t>節目設計</a:t>
            </a:r>
            <a:r>
              <a:rPr lang="en-US" sz="1350" b="1" i="0" u="none" strike="noStrike" cap="none" dirty="0">
                <a:solidFill>
                  <a:srgbClr val="94A3B8"/>
                </a:solidFill>
                <a:latin typeface="Noto Sans JP"/>
                <a:ea typeface="Noto Sans JP"/>
                <a:cs typeface="Noto Sans JP"/>
                <a:sym typeface="Noto Sans JP"/>
              </a:rPr>
              <a:t>® </a:t>
            </a:r>
            <a:r>
              <a:rPr lang="en-US" sz="1350" b="1" i="0" u="none" strike="noStrike" cap="none" dirty="0" err="1">
                <a:solidFill>
                  <a:srgbClr val="94A3B8"/>
                </a:solidFill>
                <a:latin typeface="Noto Sans JP"/>
                <a:ea typeface="Noto Sans JP"/>
                <a:cs typeface="Noto Sans JP"/>
                <a:sym typeface="Noto Sans JP"/>
              </a:rPr>
              <a:t>担当</a:t>
            </a:r>
            <a:endParaRPr b="1" dirty="0"/>
          </a:p>
        </p:txBody>
      </p:sp>
      <p:sp>
        <p:nvSpPr>
          <p:cNvPr id="151" name="Google Shape;151;p17">
            <a:extLst>
              <a:ext uri="{FF2B5EF4-FFF2-40B4-BE49-F238E27FC236}">
                <a16:creationId xmlns:a16="http://schemas.microsoft.com/office/drawing/2014/main" id="{69B7099B-0FD4-6FE4-836B-043931197532}"/>
              </a:ext>
            </a:extLst>
          </p:cNvPr>
          <p:cNvSpPr txBox="1"/>
          <p:nvPr/>
        </p:nvSpPr>
        <p:spPr>
          <a:xfrm>
            <a:off x="882420" y="2595562"/>
            <a:ext cx="306694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1E3A8A"/>
                </a:solidFill>
                <a:latin typeface="Noto Sans JP"/>
                <a:ea typeface="Noto Sans JP"/>
                <a:cs typeface="Noto Sans JP"/>
                <a:sym typeface="Noto Sans JP"/>
              </a:rPr>
              <a:t>STEP A</a:t>
            </a:r>
            <a:endParaRPr sz="2000"/>
          </a:p>
        </p:txBody>
      </p:sp>
      <p:sp>
        <p:nvSpPr>
          <p:cNvPr id="152" name="Google Shape;152;p17">
            <a:extLst>
              <a:ext uri="{FF2B5EF4-FFF2-40B4-BE49-F238E27FC236}">
                <a16:creationId xmlns:a16="http://schemas.microsoft.com/office/drawing/2014/main" id="{AF58AA74-61DA-17EA-E0DF-356C9DE967E1}"/>
              </a:ext>
            </a:extLst>
          </p:cNvPr>
          <p:cNvSpPr txBox="1"/>
          <p:nvPr/>
        </p:nvSpPr>
        <p:spPr>
          <a:xfrm>
            <a:off x="928099" y="2890837"/>
            <a:ext cx="2920900" cy="818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 err="1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説明セッション</a:t>
            </a:r>
            <a:b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000" b="0" i="0" u="none" strike="noStrike" cap="none" dirty="0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 (オンライン30分)</a:t>
            </a:r>
            <a:endParaRPr sz="2000" dirty="0"/>
          </a:p>
        </p:txBody>
      </p:sp>
      <p:sp>
        <p:nvSpPr>
          <p:cNvPr id="153" name="Google Shape;153;p17">
            <a:extLst>
              <a:ext uri="{FF2B5EF4-FFF2-40B4-BE49-F238E27FC236}">
                <a16:creationId xmlns:a16="http://schemas.microsoft.com/office/drawing/2014/main" id="{6D05BAB8-8F93-F448-4946-224B278E4153}"/>
              </a:ext>
            </a:extLst>
          </p:cNvPr>
          <p:cNvSpPr txBox="1"/>
          <p:nvPr/>
        </p:nvSpPr>
        <p:spPr>
          <a:xfrm>
            <a:off x="4633223" y="2490787"/>
            <a:ext cx="306710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1E3A8A"/>
                </a:solidFill>
                <a:latin typeface="Noto Sans JP"/>
                <a:ea typeface="Noto Sans JP"/>
                <a:cs typeface="Noto Sans JP"/>
                <a:sym typeface="Noto Sans JP"/>
              </a:rPr>
              <a:t>STEP B</a:t>
            </a:r>
            <a:endParaRPr sz="2000"/>
          </a:p>
        </p:txBody>
      </p:sp>
      <p:sp>
        <p:nvSpPr>
          <p:cNvPr id="154" name="Google Shape;154;p17">
            <a:extLst>
              <a:ext uri="{FF2B5EF4-FFF2-40B4-BE49-F238E27FC236}">
                <a16:creationId xmlns:a16="http://schemas.microsoft.com/office/drawing/2014/main" id="{8A2153E3-6CCA-ED99-1C73-9B9BD8DEEDF9}"/>
              </a:ext>
            </a:extLst>
          </p:cNvPr>
          <p:cNvSpPr txBox="1"/>
          <p:nvPr/>
        </p:nvSpPr>
        <p:spPr>
          <a:xfrm>
            <a:off x="4557942" y="2929830"/>
            <a:ext cx="2921049" cy="818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モニター社員選定</a:t>
            </a:r>
            <a:br>
              <a:rPr lang="en-US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000" b="0" i="0" u="none" strike="noStrike" cap="none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 (5〜10名程度)</a:t>
            </a:r>
            <a:endParaRPr sz="2000"/>
          </a:p>
        </p:txBody>
      </p:sp>
      <p:sp>
        <p:nvSpPr>
          <p:cNvPr id="155" name="Google Shape;155;p17">
            <a:extLst>
              <a:ext uri="{FF2B5EF4-FFF2-40B4-BE49-F238E27FC236}">
                <a16:creationId xmlns:a16="http://schemas.microsoft.com/office/drawing/2014/main" id="{6506E956-C258-BAD9-60CE-66742D1976A8}"/>
              </a:ext>
            </a:extLst>
          </p:cNvPr>
          <p:cNvSpPr txBox="1"/>
          <p:nvPr/>
        </p:nvSpPr>
        <p:spPr>
          <a:xfrm>
            <a:off x="8411526" y="2490787"/>
            <a:ext cx="306694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1E3A8A"/>
                </a:solidFill>
                <a:latin typeface="Noto Sans JP"/>
                <a:ea typeface="Noto Sans JP"/>
                <a:cs typeface="Noto Sans JP"/>
                <a:sym typeface="Noto Sans JP"/>
              </a:rPr>
              <a:t>STEP C</a:t>
            </a:r>
            <a:endParaRPr sz="2000"/>
          </a:p>
        </p:txBody>
      </p:sp>
      <p:sp>
        <p:nvSpPr>
          <p:cNvPr id="156" name="Google Shape;156;p17">
            <a:extLst>
              <a:ext uri="{FF2B5EF4-FFF2-40B4-BE49-F238E27FC236}">
                <a16:creationId xmlns:a16="http://schemas.microsoft.com/office/drawing/2014/main" id="{FEAF6381-B583-9E79-F3CF-2B5AEB979F69}"/>
              </a:ext>
            </a:extLst>
          </p:cNvPr>
          <p:cNvSpPr txBox="1"/>
          <p:nvPr/>
        </p:nvSpPr>
        <p:spPr>
          <a:xfrm>
            <a:off x="8484549" y="2890837"/>
            <a:ext cx="2920900" cy="818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効果検証・導入判断</a:t>
            </a:r>
            <a:br>
              <a:rPr lang="en-US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000" b="0" i="0" u="none" strike="noStrike" cap="none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 (AIレポート評価)</a:t>
            </a:r>
            <a:endParaRPr sz="2000"/>
          </a:p>
        </p:txBody>
      </p:sp>
      <p:pic>
        <p:nvPicPr>
          <p:cNvPr id="157" name="Google Shape;157;p17" descr="image.png">
            <a:extLst>
              <a:ext uri="{FF2B5EF4-FFF2-40B4-BE49-F238E27FC236}">
                <a16:creationId xmlns:a16="http://schemas.microsoft.com/office/drawing/2014/main" id="{58DE50C4-6106-BC02-4956-50F3097366C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240316" y="1995487"/>
            <a:ext cx="296465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7" descr="image.png">
            <a:extLst>
              <a:ext uri="{FF2B5EF4-FFF2-40B4-BE49-F238E27FC236}">
                <a16:creationId xmlns:a16="http://schemas.microsoft.com/office/drawing/2014/main" id="{D1A6BF56-0168-5D13-67F1-88FE92DD1FFB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018467" y="1995487"/>
            <a:ext cx="296465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7" descr="image.png">
            <a:extLst>
              <a:ext uri="{FF2B5EF4-FFF2-40B4-BE49-F238E27FC236}">
                <a16:creationId xmlns:a16="http://schemas.microsoft.com/office/drawing/2014/main" id="{09F53457-E9DF-A853-43E1-67D98B7DA32F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796766" y="1995487"/>
            <a:ext cx="296465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7">
            <a:extLst>
              <a:ext uri="{FF2B5EF4-FFF2-40B4-BE49-F238E27FC236}">
                <a16:creationId xmlns:a16="http://schemas.microsoft.com/office/drawing/2014/main" id="{EC05ADDE-C565-B7B2-D45E-FCB8AA3C33B1}"/>
              </a:ext>
            </a:extLst>
          </p:cNvPr>
          <p:cNvSpPr txBox="1"/>
          <p:nvPr/>
        </p:nvSpPr>
        <p:spPr>
          <a:xfrm>
            <a:off x="762000" y="571500"/>
            <a:ext cx="1140142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 dirty="0" err="1">
                <a:solidFill>
                  <a:srgbClr val="1E3A8A"/>
                </a:solidFill>
                <a:latin typeface="Noto Sans JP"/>
                <a:ea typeface="Noto Sans JP"/>
                <a:cs typeface="Noto Sans JP"/>
                <a:sym typeface="Noto Sans JP"/>
              </a:rPr>
              <a:t>次のステップ：まずは説明会から</a:t>
            </a:r>
            <a:r>
              <a:rPr lang="ja-JP" altLang="en-US" sz="3000" b="1" i="0" u="none" strike="noStrike" cap="none" dirty="0">
                <a:solidFill>
                  <a:srgbClr val="1E3A8A"/>
                </a:solidFill>
                <a:latin typeface="Noto Sans JP"/>
                <a:ea typeface="Noto Sans JP"/>
                <a:cs typeface="Noto Sans JP"/>
                <a:sym typeface="Noto Sans JP"/>
              </a:rPr>
              <a:t>　費用はお見積り</a:t>
            </a:r>
            <a:endParaRPr dirty="0"/>
          </a:p>
        </p:txBody>
      </p:sp>
      <p:sp>
        <p:nvSpPr>
          <p:cNvPr id="161" name="Google Shape;161;p17">
            <a:extLst>
              <a:ext uri="{FF2B5EF4-FFF2-40B4-BE49-F238E27FC236}">
                <a16:creationId xmlns:a16="http://schemas.microsoft.com/office/drawing/2014/main" id="{57F253DE-54AB-8353-BDAA-C743E5D35485}"/>
              </a:ext>
            </a:extLst>
          </p:cNvPr>
          <p:cNvSpPr/>
          <p:nvPr/>
        </p:nvSpPr>
        <p:spPr>
          <a:xfrm>
            <a:off x="571500" y="571500"/>
            <a:ext cx="95250" cy="52387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2351F80-54F0-4C31-B24E-36BF8B05CE7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17794" y="4667703"/>
            <a:ext cx="2574636" cy="1976646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98F7B5C9-1DB8-A4EC-FA39-C7ECD2249F67}"/>
              </a:ext>
            </a:extLst>
          </p:cNvPr>
          <p:cNvSpPr/>
          <p:nvPr/>
        </p:nvSpPr>
        <p:spPr>
          <a:xfrm>
            <a:off x="10093231" y="260897"/>
            <a:ext cx="1831547" cy="929076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/>
              <a:t>企業向け</a:t>
            </a:r>
          </a:p>
        </p:txBody>
      </p:sp>
    </p:spTree>
    <p:extLst>
      <p:ext uri="{BB962C8B-B14F-4D97-AF65-F5344CB8AC3E}">
        <p14:creationId xmlns:p14="http://schemas.microsoft.com/office/powerpoint/2010/main" val="2150120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65341762-CDFC-C1B4-E8C0-1011D9787354}"/>
              </a:ext>
            </a:extLst>
          </p:cNvPr>
          <p:cNvSpPr/>
          <p:nvPr/>
        </p:nvSpPr>
        <p:spPr>
          <a:xfrm>
            <a:off x="269774" y="1632857"/>
            <a:ext cx="11350726" cy="465364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33" name="Google Shape;133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91400" y="1976437"/>
            <a:ext cx="4229100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6"/>
          <p:cNvSpPr txBox="1"/>
          <p:nvPr/>
        </p:nvSpPr>
        <p:spPr>
          <a:xfrm>
            <a:off x="950323" y="2221638"/>
            <a:ext cx="666083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 err="1">
                <a:solidFill>
                  <a:srgbClr val="1E3A8A"/>
                </a:solidFill>
                <a:latin typeface="Noto Sans JP"/>
                <a:ea typeface="Noto Sans JP"/>
                <a:cs typeface="Noto Sans JP"/>
                <a:sym typeface="Noto Sans JP"/>
              </a:rPr>
              <a:t>業界の文脈を理解する唯一無二の伴走者</a:t>
            </a:r>
            <a:endParaRPr sz="2000" dirty="0"/>
          </a:p>
        </p:txBody>
      </p:sp>
      <p:sp>
        <p:nvSpPr>
          <p:cNvPr id="136" name="Google Shape;136;p16"/>
          <p:cNvSpPr txBox="1"/>
          <p:nvPr/>
        </p:nvSpPr>
        <p:spPr>
          <a:xfrm>
            <a:off x="950323" y="2621688"/>
            <a:ext cx="6343650" cy="122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rgbClr val="1E3A8A"/>
                </a:solidFill>
                <a:latin typeface="Noto Sans JP"/>
                <a:ea typeface="Noto Sans JP"/>
                <a:cs typeface="Noto Sans JP"/>
                <a:sym typeface="Noto Sans JP"/>
              </a:rPr>
              <a:t>■ IT業界35年の現場視点：</a:t>
            </a:r>
            <a:b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000" b="0" i="0" u="none" strike="noStrike" cap="none" dirty="0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 </a:t>
            </a:r>
            <a:r>
              <a:rPr lang="en-US" sz="2000" b="0" i="0" u="none" strike="noStrike" cap="none" dirty="0" err="1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SIerでのシステム営業経験に基づき、エンジニアや管理職の悩みを深く理解</a:t>
            </a:r>
            <a:r>
              <a:rPr lang="en-US" sz="2000" b="0" i="0" u="none" strike="noStrike" cap="none" dirty="0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。</a:t>
            </a:r>
            <a:endParaRPr sz="2000" dirty="0"/>
          </a:p>
        </p:txBody>
      </p:sp>
      <p:sp>
        <p:nvSpPr>
          <p:cNvPr id="137" name="Google Shape;137;p16"/>
          <p:cNvSpPr txBox="1"/>
          <p:nvPr/>
        </p:nvSpPr>
        <p:spPr>
          <a:xfrm>
            <a:off x="950323" y="3726588"/>
            <a:ext cx="6343650" cy="122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1E3A8A"/>
                </a:solidFill>
                <a:latin typeface="Noto Sans JP"/>
                <a:ea typeface="Noto Sans JP"/>
                <a:cs typeface="Noto Sans JP"/>
                <a:sym typeface="Noto Sans JP"/>
              </a:rPr>
              <a:t>■ キャリア×お金の統合支援：</a:t>
            </a:r>
            <a:br>
              <a:rPr lang="en-US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000" b="0" i="0" u="none" strike="noStrike" cap="none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 国家資格キャリアコンサルタントとAFPを一人が兼務。仕事と家計を切り離さないアドバイス。</a:t>
            </a:r>
            <a:endParaRPr sz="2000"/>
          </a:p>
        </p:txBody>
      </p:sp>
      <p:sp>
        <p:nvSpPr>
          <p:cNvPr id="138" name="Google Shape;138;p16"/>
          <p:cNvSpPr txBox="1"/>
          <p:nvPr/>
        </p:nvSpPr>
        <p:spPr>
          <a:xfrm>
            <a:off x="950323" y="4831488"/>
            <a:ext cx="6343650" cy="122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1E3A8A"/>
                </a:solidFill>
                <a:latin typeface="Noto Sans JP"/>
                <a:ea typeface="Noto Sans JP"/>
                <a:cs typeface="Noto Sans JP"/>
                <a:sym typeface="Noto Sans JP"/>
              </a:rPr>
              <a:t>■ 75歳〜90歳を見据えた設計：</a:t>
            </a:r>
            <a:br>
              <a:rPr lang="en-US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000" b="0" i="0" u="none" strike="noStrike" cap="none">
                <a:solidFill>
                  <a:srgbClr val="374151"/>
                </a:solidFill>
                <a:latin typeface="Noto Sans JP"/>
                <a:ea typeface="Noto Sans JP"/>
                <a:cs typeface="Noto Sans JP"/>
                <a:sym typeface="Noto Sans JP"/>
              </a:rPr>
              <a:t> 人生の「節目」を起点に、超長期的な安心感と就業意欲を醸成します。</a:t>
            </a:r>
            <a:endParaRPr sz="2000"/>
          </a:p>
        </p:txBody>
      </p:sp>
      <p:sp>
        <p:nvSpPr>
          <p:cNvPr id="139" name="Google Shape;139;p16"/>
          <p:cNvSpPr txBox="1"/>
          <p:nvPr/>
        </p:nvSpPr>
        <p:spPr>
          <a:xfrm>
            <a:off x="762000" y="571500"/>
            <a:ext cx="11401425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1E3A8A"/>
                </a:solidFill>
                <a:latin typeface="Noto Sans JP"/>
                <a:ea typeface="Noto Sans JP"/>
                <a:cs typeface="Noto Sans JP"/>
                <a:sym typeface="Noto Sans JP"/>
              </a:rPr>
              <a:t>35年の実務経験 × 国家資格 × 金融知見</a:t>
            </a:r>
            <a:endParaRPr/>
          </a:p>
        </p:txBody>
      </p:sp>
      <p:sp>
        <p:nvSpPr>
          <p:cNvPr id="140" name="Google Shape;140;p16"/>
          <p:cNvSpPr/>
          <p:nvPr/>
        </p:nvSpPr>
        <p:spPr>
          <a:xfrm>
            <a:off x="571500" y="571500"/>
            <a:ext cx="95250" cy="52387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07F5EAFF-3FC0-F558-2AD0-E7F6F5F67F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6997" y="3214006"/>
            <a:ext cx="2504779" cy="291601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432</Words>
  <Application>Microsoft Office PowerPoint</Application>
  <PresentationFormat>ワイド画面</PresentationFormat>
  <Paragraphs>78</Paragraphs>
  <Slides>6</Slides>
  <Notes>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3" baseType="lpstr">
      <vt:lpstr>Montserrat</vt:lpstr>
      <vt:lpstr>Yu Gothic</vt:lpstr>
      <vt:lpstr>Calibri</vt:lpstr>
      <vt:lpstr>Arial</vt:lpstr>
      <vt:lpstr>Noto Sans JP</vt:lpstr>
      <vt:lpstr>メイリオ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前田秀樹</dc:creator>
  <cp:lastModifiedBy>秀樹 前田</cp:lastModifiedBy>
  <cp:revision>2</cp:revision>
  <dcterms:modified xsi:type="dcterms:W3CDTF">2026-08-30T00:10:30Z</dcterms:modified>
</cp:coreProperties>
</file>